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10058400" cx="7772400"/>
  <p:notesSz cx="6858000" cy="9144000"/>
  <p:embeddedFontLst>
    <p:embeddedFont>
      <p:font typeface="Proxima Nova"/>
      <p:regular r:id="rId20"/>
      <p:bold r:id="rId21"/>
      <p:italic r:id="rId22"/>
      <p:boldItalic r:id="rId23"/>
    </p:embeddedFont>
    <p:embeddedFont>
      <p:font typeface="Montserra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Melissa Mez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93FA95-5003-429E-9D9F-627108F39473}">
  <a:tblStyle styleId="{6093FA95-5003-429E-9D9F-627108F394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Montserrat-italic.fntdata"/><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1" Type="http://schemas.openxmlformats.org/officeDocument/2006/relationships/font" Target="fonts/ProximaNova-bold.fntdata"/><Relationship Id="rId3" Type="http://schemas.openxmlformats.org/officeDocument/2006/relationships/presProps" Target="presProps.xml"/><Relationship Id="rId25" Type="http://schemas.openxmlformats.org/officeDocument/2006/relationships/font" Target="fonts/Montserrat-bold.fntdata"/><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0" Type="http://schemas.openxmlformats.org/officeDocument/2006/relationships/font" Target="fonts/ProximaNova-regular.fntdata"/><Relationship Id="rId2" Type="http://schemas.openxmlformats.org/officeDocument/2006/relationships/viewProps" Target="viewProps.xml"/><Relationship Id="rId16" Type="http://schemas.openxmlformats.org/officeDocument/2006/relationships/slide" Target="slides/slide9.xml"/><Relationship Id="rId29" Type="http://schemas.openxmlformats.org/officeDocument/2006/relationships/customXml" Target="../customXml/item2.xml"/><Relationship Id="rId24" Type="http://schemas.openxmlformats.org/officeDocument/2006/relationships/font" Target="fonts/Montserrat-regular.fntdata"/><Relationship Id="rId1" Type="http://schemas.openxmlformats.org/officeDocument/2006/relationships/theme" Target="theme/theme2.xml"/><Relationship Id="rId6" Type="http://schemas.openxmlformats.org/officeDocument/2006/relationships/slideMaster" Target="slideMasters/slideMaster1.xml"/><Relationship Id="rId11" Type="http://schemas.openxmlformats.org/officeDocument/2006/relationships/slide" Target="slides/slide4.xml"/><Relationship Id="rId23" Type="http://schemas.openxmlformats.org/officeDocument/2006/relationships/font" Target="fonts/ProximaNova-boldItalic.fntdata"/><Relationship Id="rId5" Type="http://schemas.openxmlformats.org/officeDocument/2006/relationships/commentAuthors" Target="commentAuthors.xml"/><Relationship Id="rId15" Type="http://schemas.openxmlformats.org/officeDocument/2006/relationships/slide" Target="slides/slide8.xml"/><Relationship Id="rId28" Type="http://schemas.openxmlformats.org/officeDocument/2006/relationships/customXml" Target="../customXml/item1.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font" Target="fonts/ProximaNova-italic.fntdata"/><Relationship Id="rId4" Type="http://schemas.openxmlformats.org/officeDocument/2006/relationships/tableStyles" Target="tableStyles.xml"/><Relationship Id="rId9" Type="http://schemas.openxmlformats.org/officeDocument/2006/relationships/slide" Target="slides/slide2.xml"/><Relationship Id="rId27" Type="http://schemas.openxmlformats.org/officeDocument/2006/relationships/font" Target="fonts/Montserrat-boldItalic.fntdata"/><Relationship Id="rId14" Type="http://schemas.openxmlformats.org/officeDocument/2006/relationships/slide" Target="slides/slide7.xml"/><Relationship Id="rId30"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6-17T20:17:18.178">
    <p:pos x="131" y="168"/>
    <p:text>Instructions for the CHC: Use this template to populate the list of Managed Care Plans who can reimburse for these services in your region or county.</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6-17T20:16:39.895">
    <p:pos x="131" y="211"/>
    <p:text>Instructions for the CHC: Use this template to populate the list of contracted community supports providers specifically for Medically Tailored Meals/Medically Supportive Foods in your region or county.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66f86e702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66f86e70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672e2192b3_0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672e2192b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6856e5c21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6856e5c2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6856e5c21e_0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6856e5c21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31d93ca78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731d93ca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672e2192b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672e2192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66f86e702c_1_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66f86e702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66f86e702c_1_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66f86e702c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66f86e702c_2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66f86e702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679071b5bd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679071b5b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6701ea63d4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6701ea63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cafoodbanks.org/our-member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omments" Target="../comments/comment1.xml"/><Relationship Id="rId4" Type="http://schemas.openxmlformats.org/officeDocument/2006/relationships/image" Target="../media/image5.jpg"/><Relationship Id="rId5" Type="http://schemas.openxmlformats.org/officeDocument/2006/relationships/image" Target="../media/image2.png"/><Relationship Id="rId6" Type="http://schemas.openxmlformats.org/officeDocument/2006/relationships/image" Target="../media/image1.jpg"/><Relationship Id="rId7"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omments" Target="../comments/comment2.xml"/><Relationship Id="rId4" Type="http://schemas.openxmlformats.org/officeDocument/2006/relationships/image" Target="../media/image5.jpg"/><Relationship Id="rId5" Type="http://schemas.openxmlformats.org/officeDocument/2006/relationships/image" Target="../media/image2.png"/><Relationship Id="rId6" Type="http://schemas.openxmlformats.org/officeDocument/2006/relationships/image" Target="../media/image1.jpg"/><Relationship Id="rId7"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cdss.ca.gov/County-Offices" TargetMode="External"/><Relationship Id="rId4" Type="http://schemas.openxmlformats.org/officeDocument/2006/relationships/hyperlink" Target="http://www.cdss.ca.gov/food-nutrition/calfresh" TargetMode="External"/><Relationship Id="rId9" Type="http://schemas.openxmlformats.org/officeDocument/2006/relationships/hyperlink" Target="https://myfamily.wic.ca.gov/Home/WICOfficeGrocer" TargetMode="External"/><Relationship Id="rId5" Type="http://schemas.openxmlformats.org/officeDocument/2006/relationships/hyperlink" Target="https://benefitscal.com/" TargetMode="External"/><Relationship Id="rId6" Type="http://schemas.openxmlformats.org/officeDocument/2006/relationships/hyperlink" Target="https://calfresh.dss.ca.gov/food/" TargetMode="External"/><Relationship Id="rId7" Type="http://schemas.openxmlformats.org/officeDocument/2006/relationships/hyperlink" Target="https://www.cdss.ca.gov/county-offices" TargetMode="External"/><Relationship Id="rId8" Type="http://schemas.openxmlformats.org/officeDocument/2006/relationships/hyperlink" Target="https://wic.fns.usda.gov/wps/pages/preScreenTool.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myfamily.wic.ca.gov/Home/WICOfficeGrocer" TargetMode="External"/><Relationship Id="rId4" Type="http://schemas.openxmlformats.org/officeDocument/2006/relationships/hyperlink" Target="https://www.aging.ca.gov/Find_Services_in_My_County/" TargetMode="External"/><Relationship Id="rId5" Type="http://schemas.openxmlformats.org/officeDocument/2006/relationships/hyperlink" Target="http://ecologycenter.org/fmfind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google.com/search?sca_esv=126bc4ae6ee860b7&amp;cs=1&amp;q=USDA%27s+Food+and+Nutrition+Service+%28FNS%29+regional+office&amp;sa=X&amp;ved=2ahUKEwj368rczeiNAxUsJzQIHYdWKt0QxccNegQIEhAB&amp;mstk=AUtExfC1dMKVouwWMChMSZnLRZ7yXHgPvGyTHTxPQAoAhiZbs8DLLNzMcb_hx4IjmtyWBqXj4PM98YUK1aYTYGZREXfsaOyiVfcS_I2qk4AKGh5UNKTbVmWa5LmW5mhqrIHJxb97jzdv2hD9giNoes9Q3Qoxs-4MjQKNmFWVUJg7-m5HX_UkBThB4ybjm8etFbd0xtJPm7j1HpcgWNb7YZ7jr2_FKtqqElPgg6RpbqMtYC2Mrg&amp;csui=3" TargetMode="External"/><Relationship Id="rId4" Type="http://schemas.openxmlformats.org/officeDocument/2006/relationships/hyperlink" Target="https://www.aging.ca.gov/Find_Services_in_My_Count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fns.usda.gov/schoolmeals/back2school/toolkit/flyer" TargetMode="External"/><Relationship Id="rId4" Type="http://schemas.openxmlformats.org/officeDocument/2006/relationships/hyperlink" Target="https://www.cde.ca.gov/re/mo/cameals.asp" TargetMode="External"/><Relationship Id="rId5" Type="http://schemas.openxmlformats.org/officeDocument/2006/relationships/hyperlink" Target="https://www.cde.ca.gov/ds/sh/sn/summersites25.asp" TargetMode="External"/><Relationship Id="rId6" Type="http://schemas.openxmlformats.org/officeDocument/2006/relationships/hyperlink" Target="https://www.fns.usda.gov/summer/sitefind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unitedwaysca.org/" TargetMode="External"/><Relationship Id="rId4" Type="http://schemas.openxmlformats.org/officeDocument/2006/relationships/hyperlink" Target="https://fimcoalition.org/find-agency/" TargetMode="External"/><Relationship Id="rId5" Type="http://schemas.openxmlformats.org/officeDocument/2006/relationships/hyperlink" Target="https://www.calfimc.org/member-agencies-1" TargetMode="External"/><Relationship Id="rId6" Type="http://schemas.openxmlformats.org/officeDocument/2006/relationships/hyperlink" Target="https://navigator.aafp.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5E97"/>
        </a:solidFill>
      </p:bgPr>
    </p:bg>
    <p:spTree>
      <p:nvGrpSpPr>
        <p:cNvPr id="53" name="Shape 53"/>
        <p:cNvGrpSpPr/>
        <p:nvPr/>
      </p:nvGrpSpPr>
      <p:grpSpPr>
        <a:xfrm>
          <a:off x="0" y="0"/>
          <a:ext cx="0" cy="0"/>
          <a:chOff x="0" y="0"/>
          <a:chExt cx="0" cy="0"/>
        </a:xfrm>
      </p:grpSpPr>
      <p:sp>
        <p:nvSpPr>
          <p:cNvPr id="54" name="Google Shape;54;p13"/>
          <p:cNvSpPr/>
          <p:nvPr/>
        </p:nvSpPr>
        <p:spPr>
          <a:xfrm>
            <a:off x="6786650" y="1460250"/>
            <a:ext cx="1392900" cy="1184100"/>
          </a:xfrm>
          <a:prstGeom prst="round2DiagRect">
            <a:avLst>
              <a:gd fmla="val 16667" name="adj1"/>
              <a:gd fmla="val 0" name="adj2"/>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600">
              <a:solidFill>
                <a:schemeClr val="lt1"/>
              </a:solidFill>
              <a:latin typeface="Montserrat"/>
              <a:ea typeface="Montserrat"/>
              <a:cs typeface="Montserrat"/>
              <a:sym typeface="Montserrat"/>
            </a:endParaRPr>
          </a:p>
        </p:txBody>
      </p:sp>
      <p:sp>
        <p:nvSpPr>
          <p:cNvPr id="55" name="Google Shape;55;p13"/>
          <p:cNvSpPr/>
          <p:nvPr/>
        </p:nvSpPr>
        <p:spPr>
          <a:xfrm>
            <a:off x="1188925" y="4541725"/>
            <a:ext cx="1392900" cy="803700"/>
          </a:xfrm>
          <a:prstGeom prst="round2DiagRect">
            <a:avLst>
              <a:gd fmla="val 16667" name="adj1"/>
              <a:gd fmla="val 0" name="adj2"/>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600">
              <a:solidFill>
                <a:schemeClr val="lt1"/>
              </a:solidFill>
              <a:latin typeface="Montserrat"/>
              <a:ea typeface="Montserrat"/>
              <a:cs typeface="Montserrat"/>
              <a:sym typeface="Montserrat"/>
            </a:endParaRPr>
          </a:p>
        </p:txBody>
      </p:sp>
      <p:sp>
        <p:nvSpPr>
          <p:cNvPr id="56" name="Google Shape;56;p13"/>
          <p:cNvSpPr/>
          <p:nvPr/>
        </p:nvSpPr>
        <p:spPr>
          <a:xfrm>
            <a:off x="2581825" y="6508700"/>
            <a:ext cx="1769400" cy="1623600"/>
          </a:xfrm>
          <a:prstGeom prst="round2DiagRect">
            <a:avLst>
              <a:gd fmla="val 16667" name="adj1"/>
              <a:gd fmla="val 0" name="adj2"/>
            </a:avLst>
          </a:prstGeom>
          <a:solidFill>
            <a:srgbClr val="F3E9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600">
              <a:solidFill>
                <a:schemeClr val="lt1"/>
              </a:solidFill>
              <a:latin typeface="Montserrat"/>
              <a:ea typeface="Montserrat"/>
              <a:cs typeface="Montserrat"/>
              <a:sym typeface="Montserrat"/>
            </a:endParaRPr>
          </a:p>
        </p:txBody>
      </p:sp>
      <p:pic>
        <p:nvPicPr>
          <p:cNvPr id="57" name="Google Shape;57;p13" title="pexels-rodnae-productions-6646967.jpg"/>
          <p:cNvPicPr preferRelativeResize="0"/>
          <p:nvPr/>
        </p:nvPicPr>
        <p:blipFill rotWithShape="1">
          <a:blip r:embed="rId3">
            <a:alphaModFix/>
          </a:blip>
          <a:srcRect b="0" l="18978" r="-10044" t="14140"/>
          <a:stretch/>
        </p:blipFill>
        <p:spPr>
          <a:xfrm>
            <a:off x="2148950" y="1973625"/>
            <a:ext cx="7443900" cy="4677600"/>
          </a:xfrm>
          <a:prstGeom prst="roundRect">
            <a:avLst>
              <a:gd fmla="val 16667" name="adj"/>
            </a:avLst>
          </a:prstGeom>
          <a:noFill/>
          <a:ln>
            <a:noFill/>
          </a:ln>
        </p:spPr>
      </p:pic>
      <p:sp>
        <p:nvSpPr>
          <p:cNvPr id="58" name="Google Shape;58;p13"/>
          <p:cNvSpPr/>
          <p:nvPr/>
        </p:nvSpPr>
        <p:spPr>
          <a:xfrm>
            <a:off x="437750" y="5064850"/>
            <a:ext cx="3423900" cy="2710800"/>
          </a:xfrm>
          <a:prstGeom prst="round2DiagRect">
            <a:avLst>
              <a:gd fmla="val 16667" name="adj1"/>
              <a:gd fmla="val 0" name="adj2"/>
            </a:avLst>
          </a:prstGeom>
          <a:solidFill>
            <a:srgbClr val="2B85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solidFill>
                <a:schemeClr val="lt1"/>
              </a:solidFill>
              <a:latin typeface="Montserrat"/>
              <a:ea typeface="Montserrat"/>
              <a:cs typeface="Montserrat"/>
              <a:sym typeface="Montserrat"/>
            </a:endParaRPr>
          </a:p>
        </p:txBody>
      </p:sp>
      <p:sp>
        <p:nvSpPr>
          <p:cNvPr id="59" name="Google Shape;59;p13"/>
          <p:cNvSpPr txBox="1"/>
          <p:nvPr/>
        </p:nvSpPr>
        <p:spPr>
          <a:xfrm>
            <a:off x="4529525" y="9446000"/>
            <a:ext cx="3162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Montserrat"/>
                <a:ea typeface="Montserrat"/>
                <a:cs typeface="Montserrat"/>
                <a:sym typeface="Montserrat"/>
              </a:rPr>
              <a:t>Add website link here</a:t>
            </a:r>
            <a:endParaRPr sz="1800">
              <a:solidFill>
                <a:schemeClr val="lt1"/>
              </a:solidFill>
              <a:latin typeface="Montserrat"/>
              <a:ea typeface="Montserrat"/>
              <a:cs typeface="Montserrat"/>
              <a:sym typeface="Montserrat"/>
            </a:endParaRPr>
          </a:p>
        </p:txBody>
      </p:sp>
      <p:sp>
        <p:nvSpPr>
          <p:cNvPr id="60" name="Google Shape;60;p13"/>
          <p:cNvSpPr txBox="1"/>
          <p:nvPr/>
        </p:nvSpPr>
        <p:spPr>
          <a:xfrm>
            <a:off x="437750" y="5259500"/>
            <a:ext cx="3423900" cy="237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400">
                <a:solidFill>
                  <a:schemeClr val="lt1"/>
                </a:solidFill>
                <a:latin typeface="Montserrat"/>
                <a:ea typeface="Montserrat"/>
                <a:cs typeface="Montserrat"/>
                <a:sym typeface="Montserrat"/>
              </a:rPr>
              <a:t>Food is Medicine</a:t>
            </a:r>
            <a:endParaRPr b="1" sz="36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18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Community Resource Guide</a:t>
            </a:r>
            <a:endParaRPr b="1" sz="2800">
              <a:solidFill>
                <a:schemeClr val="lt1"/>
              </a:solidFill>
              <a:latin typeface="Montserrat"/>
              <a:ea typeface="Montserrat"/>
              <a:cs typeface="Montserrat"/>
              <a:sym typeface="Montserrat"/>
            </a:endParaRPr>
          </a:p>
        </p:txBody>
      </p:sp>
      <p:cxnSp>
        <p:nvCxnSpPr>
          <p:cNvPr id="61" name="Google Shape;61;p13"/>
          <p:cNvCxnSpPr/>
          <p:nvPr/>
        </p:nvCxnSpPr>
        <p:spPr>
          <a:xfrm>
            <a:off x="1287950" y="6537925"/>
            <a:ext cx="1723500" cy="0"/>
          </a:xfrm>
          <a:prstGeom prst="straightConnector1">
            <a:avLst/>
          </a:prstGeom>
          <a:noFill/>
          <a:ln cap="flat" cmpd="sng" w="38100">
            <a:solidFill>
              <a:srgbClr val="32BEB7"/>
            </a:solidFill>
            <a:prstDash val="solid"/>
            <a:round/>
            <a:headEnd len="med" w="med" type="none"/>
            <a:tailEnd len="med" w="med" type="none"/>
          </a:ln>
        </p:spPr>
      </p:cxnSp>
      <p:sp>
        <p:nvSpPr>
          <p:cNvPr id="62" name="Google Shape;62;p1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 name="Google Shape;63;p13"/>
          <p:cNvSpPr txBox="1"/>
          <p:nvPr/>
        </p:nvSpPr>
        <p:spPr>
          <a:xfrm>
            <a:off x="0" y="9735300"/>
            <a:ext cx="739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latin typeface="Proxima Nova"/>
                <a:ea typeface="Proxima Nova"/>
                <a:cs typeface="Proxima Nova"/>
                <a:sym typeface="Proxima Nova"/>
              </a:rPr>
              <a:t>© HealthBegins 2025. All rights reserved.</a:t>
            </a:r>
            <a:endParaRPr sz="900">
              <a:solidFill>
                <a:schemeClr val="lt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8" name="Shape 148"/>
        <p:cNvGrpSpPr/>
        <p:nvPr/>
      </p:nvGrpSpPr>
      <p:grpSpPr>
        <a:xfrm>
          <a:off x="0" y="0"/>
          <a:ext cx="0" cy="0"/>
          <a:chOff x="0" y="0"/>
          <a:chExt cx="0" cy="0"/>
        </a:xfrm>
      </p:grpSpPr>
      <p:sp>
        <p:nvSpPr>
          <p:cNvPr id="149" name="Google Shape;149;p22"/>
          <p:cNvSpPr txBox="1"/>
          <p:nvPr/>
        </p:nvSpPr>
        <p:spPr>
          <a:xfrm>
            <a:off x="1752600" y="157175"/>
            <a:ext cx="274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aphicFrame>
        <p:nvGraphicFramePr>
          <p:cNvPr id="150" name="Google Shape;150;p22"/>
          <p:cNvGraphicFramePr/>
          <p:nvPr/>
        </p:nvGraphicFramePr>
        <p:xfrm>
          <a:off x="208013" y="1259000"/>
          <a:ext cx="3000000" cy="3000000"/>
        </p:xfrm>
        <a:graphic>
          <a:graphicData uri="http://schemas.openxmlformats.org/drawingml/2006/table">
            <a:tbl>
              <a:tblPr>
                <a:noFill/>
                <a:tableStyleId>{6093FA95-5003-429E-9D9F-627108F39473}</a:tableStyleId>
              </a:tblPr>
              <a:tblGrid>
                <a:gridCol w="1359900"/>
                <a:gridCol w="2318275"/>
                <a:gridCol w="2298225"/>
                <a:gridCol w="443025"/>
                <a:gridCol w="904400"/>
              </a:tblGrid>
              <a:tr h="562400">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Organization or Tool</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About</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How can this tool support you?</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c gridSpan="2">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Contact Information</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c hMerge="1"/>
              </a:tr>
              <a:tr h="531150">
                <a:tc>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California Association of Food Banks</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CAFB works alongside 41 member food banks and on behalf of hungry Californians. CAFB ensures food banks have the tools and resources they need, so they can focus on what they do best: feed their communities.</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No matter where you are in California, CAFB helps connect you to local food banks that can provide meals, groceries, and other food resources. If you're looking for food assistance, you can connect to one of the 41 food banks CAFB supports across California.</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Ask your healthcare provider or local social service agency to guide you to the nearest food bank or visit CAFB’s website to find food resources in your area.</a:t>
                      </a:r>
                      <a:endParaRPr i="1"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i="1" lang="en" sz="1100" u="sng">
                          <a:solidFill>
                            <a:srgbClr val="32BEB7"/>
                          </a:solidFill>
                          <a:latin typeface="Montserrat"/>
                          <a:ea typeface="Montserrat"/>
                          <a:cs typeface="Montserrat"/>
                          <a:sym typeface="Montserrat"/>
                          <a:hlinkClick r:id="rId3">
                            <a:extLst>
                              <a:ext uri="{A12FA001-AC4F-418D-AE19-62706E023703}">
                                <ahyp:hlinkClr val="tx"/>
                              </a:ext>
                            </a:extLst>
                          </a:hlinkClick>
                        </a:rPr>
                        <a:t>https://www.cafoodbanks.org/our-members/</a:t>
                      </a:r>
                      <a:r>
                        <a:rPr i="1" lang="en" sz="1100">
                          <a:solidFill>
                            <a:srgbClr val="32BEB7"/>
                          </a:solidFill>
                          <a:latin typeface="Montserrat"/>
                          <a:ea typeface="Montserrat"/>
                          <a:cs typeface="Montserrat"/>
                          <a:sym typeface="Montserrat"/>
                        </a:rPr>
                        <a:t> </a:t>
                      </a:r>
                      <a:endParaRPr i="1" sz="1100">
                        <a:solidFill>
                          <a:srgbClr val="32BEB7"/>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734125">
                <a:tc>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[Name]</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[Details about the organization or tool]</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[Services provided by the organization or tool]</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[Link to website, address, phone, etc.]</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734125">
                <a:tc>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[Name]</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[Details about the organization or tool]</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[Services provided by the organization or tool]</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[Link to website, address, phone, etc.]</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151" name="Google Shape;151;p22"/>
          <p:cNvSpPr txBox="1"/>
          <p:nvPr>
            <p:ph idx="12" type="sldNum"/>
          </p:nvPr>
        </p:nvSpPr>
        <p:spPr>
          <a:xfrm>
            <a:off x="7125389" y="93477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2" name="Google Shape;152;p22"/>
          <p:cNvSpPr/>
          <p:nvPr/>
        </p:nvSpPr>
        <p:spPr>
          <a:xfrm>
            <a:off x="0" y="267425"/>
            <a:ext cx="7772400" cy="817200"/>
          </a:xfrm>
          <a:prstGeom prst="rect">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ontserrat"/>
              <a:ea typeface="Montserrat"/>
              <a:cs typeface="Montserrat"/>
              <a:sym typeface="Montserrat"/>
            </a:endParaRPr>
          </a:p>
        </p:txBody>
      </p:sp>
      <p:sp>
        <p:nvSpPr>
          <p:cNvPr id="153" name="Google Shape;153;p22"/>
          <p:cNvSpPr txBox="1"/>
          <p:nvPr/>
        </p:nvSpPr>
        <p:spPr>
          <a:xfrm>
            <a:off x="208025" y="306575"/>
            <a:ext cx="7383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Montserrat"/>
                <a:ea typeface="Montserrat"/>
                <a:cs typeface="Montserrat"/>
                <a:sym typeface="Montserrat"/>
              </a:rPr>
              <a:t>Food is Medicine </a:t>
            </a:r>
            <a:endParaRPr b="1" sz="1800">
              <a:solidFill>
                <a:schemeClr val="lt1"/>
              </a:solidFill>
              <a:latin typeface="Montserrat"/>
              <a:ea typeface="Montserrat"/>
              <a:cs typeface="Montserrat"/>
              <a:sym typeface="Montserrat"/>
            </a:endParaRPr>
          </a:p>
          <a:p>
            <a:pPr indent="0" lvl="0" marL="0" rtl="0" algn="l">
              <a:spcBef>
                <a:spcPts val="0"/>
              </a:spcBef>
              <a:spcAft>
                <a:spcPts val="0"/>
              </a:spcAft>
              <a:buNone/>
            </a:pPr>
            <a:r>
              <a:rPr b="1" i="1" lang="en" sz="1800">
                <a:solidFill>
                  <a:srgbClr val="0E4E9B"/>
                </a:solidFill>
                <a:latin typeface="Montserrat"/>
                <a:ea typeface="Montserrat"/>
                <a:cs typeface="Montserrat"/>
                <a:sym typeface="Montserrat"/>
              </a:rPr>
              <a:t>Find Local Community Based Organizations or Resources</a:t>
            </a:r>
            <a:endParaRPr b="1" i="1" sz="1800">
              <a:solidFill>
                <a:srgbClr val="0E4E9B"/>
              </a:solidFill>
              <a:latin typeface="Montserrat"/>
              <a:ea typeface="Montserrat"/>
              <a:cs typeface="Montserrat"/>
              <a:sym typeface="Montserrat"/>
            </a:endParaRPr>
          </a:p>
        </p:txBody>
      </p:sp>
      <p:sp>
        <p:nvSpPr>
          <p:cNvPr id="154" name="Google Shape;154;p22"/>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8" name="Shape 158"/>
        <p:cNvGrpSpPr/>
        <p:nvPr/>
      </p:nvGrpSpPr>
      <p:grpSpPr>
        <a:xfrm>
          <a:off x="0" y="0"/>
          <a:ext cx="0" cy="0"/>
          <a:chOff x="0" y="0"/>
          <a:chExt cx="0" cy="0"/>
        </a:xfrm>
      </p:grpSpPr>
      <p:sp>
        <p:nvSpPr>
          <p:cNvPr id="159" name="Google Shape;159;p23"/>
          <p:cNvSpPr txBox="1"/>
          <p:nvPr/>
        </p:nvSpPr>
        <p:spPr>
          <a:xfrm>
            <a:off x="1752600" y="157175"/>
            <a:ext cx="274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aphicFrame>
        <p:nvGraphicFramePr>
          <p:cNvPr id="160" name="Google Shape;160;p23"/>
          <p:cNvGraphicFramePr/>
          <p:nvPr/>
        </p:nvGraphicFramePr>
        <p:xfrm>
          <a:off x="354450" y="6081150"/>
          <a:ext cx="3000000" cy="3000000"/>
        </p:xfrm>
        <a:graphic>
          <a:graphicData uri="http://schemas.openxmlformats.org/drawingml/2006/table">
            <a:tbl>
              <a:tblPr>
                <a:noFill/>
                <a:tableStyleId>{6093FA95-5003-429E-9D9F-627108F39473}</a:tableStyleId>
              </a:tblPr>
              <a:tblGrid>
                <a:gridCol w="2471825"/>
                <a:gridCol w="2647450"/>
                <a:gridCol w="1942225"/>
              </a:tblGrid>
              <a:tr h="565800">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Medi-Cal </a:t>
                      </a:r>
                      <a:endParaRPr b="1" sz="120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1200">
                          <a:solidFill>
                            <a:schemeClr val="lt1"/>
                          </a:solidFill>
                          <a:latin typeface="Montserrat"/>
                          <a:ea typeface="Montserrat"/>
                          <a:cs typeface="Montserrat"/>
                          <a:sym typeface="Montserrat"/>
                        </a:rPr>
                        <a:t>Managed Care Plan</a:t>
                      </a:r>
                      <a:endParaRPr b="1" sz="1200">
                        <a:solidFill>
                          <a:schemeClr val="lt1"/>
                        </a:solidFill>
                        <a:latin typeface="Montserrat"/>
                        <a:ea typeface="Montserrat"/>
                        <a:cs typeface="Montserrat"/>
                        <a:sym typeface="Montserrat"/>
                      </a:endParaRPr>
                    </a:p>
                  </a:txBody>
                  <a:tcPr marT="91425" marB="91425" marR="91425" marL="91425">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Contact Information</a:t>
                      </a:r>
                      <a:endParaRPr b="1" sz="120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1200">
                          <a:solidFill>
                            <a:schemeClr val="lt1"/>
                          </a:solidFill>
                          <a:latin typeface="Montserrat"/>
                          <a:ea typeface="Montserrat"/>
                          <a:cs typeface="Montserrat"/>
                          <a:sym typeface="Montserrat"/>
                        </a:rPr>
                        <a:t>(Link, phone, etc.)</a:t>
                      </a:r>
                      <a:endParaRPr b="1" sz="1200">
                        <a:solidFill>
                          <a:schemeClr val="lt1"/>
                        </a:solidFill>
                        <a:latin typeface="Montserrat"/>
                        <a:ea typeface="Montserrat"/>
                        <a:cs typeface="Montserrat"/>
                        <a:sym typeface="Montserrat"/>
                      </a:endParaRPr>
                    </a:p>
                  </a:txBody>
                  <a:tcPr marT="91425" marB="91425" marR="91425" marL="91425">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Service Area(s)</a:t>
                      </a:r>
                      <a:endParaRPr b="1" sz="1200">
                        <a:solidFill>
                          <a:schemeClr val="lt1"/>
                        </a:solidFill>
                        <a:latin typeface="Montserrat"/>
                        <a:ea typeface="Montserrat"/>
                        <a:cs typeface="Montserrat"/>
                        <a:sym typeface="Montserrat"/>
                      </a:endParaRPr>
                    </a:p>
                  </a:txBody>
                  <a:tcPr marT="91425" marB="91425" marR="91425" marL="91425">
                    <a:solidFill>
                      <a:srgbClr val="155E97"/>
                    </a:solidFill>
                  </a:tcPr>
                </a:tc>
              </a:tr>
              <a:tr h="712800">
                <a:tc>
                  <a:txBody>
                    <a:bodyPr/>
                    <a:lstStyle/>
                    <a:p>
                      <a:pPr indent="0" lvl="0" marL="0" rtl="0" algn="l">
                        <a:spcBef>
                          <a:spcPts val="0"/>
                        </a:spcBef>
                        <a:spcAft>
                          <a:spcPts val="0"/>
                        </a:spcAft>
                        <a:buClr>
                          <a:schemeClr val="dk1"/>
                        </a:buClr>
                        <a:buSzPts val="1100"/>
                        <a:buFont typeface="Arial"/>
                        <a:buNone/>
                      </a:pPr>
                      <a:r>
                        <a:rPr i="1" lang="en" sz="1200">
                          <a:solidFill>
                            <a:schemeClr val="dk1"/>
                          </a:solidFill>
                          <a:latin typeface="Montserrat"/>
                          <a:ea typeface="Montserrat"/>
                          <a:cs typeface="Montserrat"/>
                          <a:sym typeface="Montserrat"/>
                        </a:rPr>
                        <a:t>[</a:t>
                      </a:r>
                      <a:r>
                        <a:rPr i="1" lang="en" sz="1200">
                          <a:solidFill>
                            <a:schemeClr val="dk1"/>
                          </a:solidFill>
                          <a:latin typeface="Montserrat"/>
                          <a:ea typeface="Montserrat"/>
                          <a:cs typeface="Montserrat"/>
                          <a:sym typeface="Montserrat"/>
                        </a:rPr>
                        <a:t>Name of Medi-Cal health insurance provider eligible to reimburse MTM/MSF services]</a:t>
                      </a:r>
                      <a:endParaRPr i="1" sz="1200">
                        <a:solidFill>
                          <a:schemeClr val="dk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i="1" lang="en" sz="1200">
                          <a:solidFill>
                            <a:schemeClr val="dk1"/>
                          </a:solidFill>
                          <a:latin typeface="Montserrat"/>
                          <a:ea typeface="Montserrat"/>
                          <a:cs typeface="Montserrat"/>
                          <a:sym typeface="Montserrat"/>
                        </a:rPr>
                        <a:t>[List all relevant contact information, for </a:t>
                      </a:r>
                      <a:r>
                        <a:rPr i="1" lang="en" sz="1200">
                          <a:solidFill>
                            <a:schemeClr val="dk1"/>
                          </a:solidFill>
                          <a:latin typeface="Montserrat"/>
                          <a:ea typeface="Montserrat"/>
                          <a:cs typeface="Montserrat"/>
                          <a:sym typeface="Montserrat"/>
                        </a:rPr>
                        <a:t>example</a:t>
                      </a:r>
                      <a:r>
                        <a:rPr i="1" lang="en" sz="1200">
                          <a:solidFill>
                            <a:schemeClr val="dk1"/>
                          </a:solidFill>
                          <a:latin typeface="Montserrat"/>
                          <a:ea typeface="Montserrat"/>
                          <a:cs typeface="Montserrat"/>
                          <a:sym typeface="Montserrat"/>
                        </a:rPr>
                        <a:t>, referral l</a:t>
                      </a:r>
                      <a:r>
                        <a:rPr i="1" lang="en" sz="1200">
                          <a:solidFill>
                            <a:schemeClr val="dk1"/>
                          </a:solidFill>
                          <a:latin typeface="Montserrat"/>
                          <a:ea typeface="Montserrat"/>
                          <a:cs typeface="Montserrat"/>
                          <a:sym typeface="Montserrat"/>
                        </a:rPr>
                        <a:t>ink, phone, etc.]</a:t>
                      </a:r>
                      <a:endParaRPr i="1" sz="1200">
                        <a:solidFill>
                          <a:schemeClr val="dk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[List region or county]</a:t>
                      </a:r>
                      <a:endParaRPr i="1" sz="1200">
                        <a:solidFill>
                          <a:schemeClr val="dk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r>
              <a:tr h="712800">
                <a:tc>
                  <a:txBody>
                    <a:bodyPr/>
                    <a:lstStyle/>
                    <a:p>
                      <a:pPr indent="0" lvl="0" marL="0" rtl="0" algn="l">
                        <a:spcBef>
                          <a:spcPts val="0"/>
                        </a:spcBef>
                        <a:spcAft>
                          <a:spcPts val="0"/>
                        </a:spcAft>
                        <a:buClr>
                          <a:schemeClr val="dk1"/>
                        </a:buClr>
                        <a:buSzPts val="1100"/>
                        <a:buFont typeface="Arial"/>
                        <a:buNone/>
                      </a:pPr>
                      <a:r>
                        <a:rPr i="1" lang="en" sz="1200">
                          <a:solidFill>
                            <a:schemeClr val="dk1"/>
                          </a:solidFill>
                          <a:latin typeface="Montserrat"/>
                          <a:ea typeface="Montserrat"/>
                          <a:cs typeface="Montserrat"/>
                          <a:sym typeface="Montserrat"/>
                        </a:rPr>
                        <a:t>[Name of Medi-Cal health insurance provider eligible to reimburse MTM/MSF services]</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[List all relevant contact information, for example, referral link, phone, etc.]</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[List region or county]</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12800">
                <a:tc>
                  <a:txBody>
                    <a:bodyPr/>
                    <a:lstStyle/>
                    <a:p>
                      <a:pPr indent="0" lvl="0" marL="0" rtl="0" algn="l">
                        <a:spcBef>
                          <a:spcPts val="0"/>
                        </a:spcBef>
                        <a:spcAft>
                          <a:spcPts val="0"/>
                        </a:spcAft>
                        <a:buClr>
                          <a:schemeClr val="dk1"/>
                        </a:buClr>
                        <a:buSzPts val="1100"/>
                        <a:buFont typeface="Arial"/>
                        <a:buNone/>
                      </a:pPr>
                      <a:r>
                        <a:rPr i="1" lang="en" sz="1200">
                          <a:solidFill>
                            <a:schemeClr val="dk1"/>
                          </a:solidFill>
                          <a:latin typeface="Montserrat"/>
                          <a:ea typeface="Montserrat"/>
                          <a:cs typeface="Montserrat"/>
                          <a:sym typeface="Montserrat"/>
                        </a:rPr>
                        <a:t>[Name of Medi-Cal health insurance provider eligible to reimburse MTM/MSF services]</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[List all relevant contact information, for example, referral link, phone, etc.]</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[List region or county]</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12800">
                <a:tc>
                  <a:txBody>
                    <a:bodyPr/>
                    <a:lstStyle/>
                    <a:p>
                      <a:pPr indent="0" lvl="0" marL="0" rtl="0" algn="l">
                        <a:spcBef>
                          <a:spcPts val="0"/>
                        </a:spcBef>
                        <a:spcAft>
                          <a:spcPts val="0"/>
                        </a:spcAft>
                        <a:buClr>
                          <a:schemeClr val="dk1"/>
                        </a:buClr>
                        <a:buSzPts val="1100"/>
                        <a:buFont typeface="Arial"/>
                        <a:buNone/>
                      </a:pPr>
                      <a:r>
                        <a:rPr i="1" lang="en" sz="1200">
                          <a:solidFill>
                            <a:schemeClr val="dk1"/>
                          </a:solidFill>
                          <a:latin typeface="Montserrat"/>
                          <a:ea typeface="Montserrat"/>
                          <a:cs typeface="Montserrat"/>
                          <a:sym typeface="Montserrat"/>
                        </a:rPr>
                        <a:t>[Name of Medi-Cal health insurance provider eligible to reimburse MTM/MSF services]</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[List all relevant contact information, for example, referral link, phone, etc.]</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[List region or county]</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61" name="Google Shape;161;p23"/>
          <p:cNvSpPr txBox="1"/>
          <p:nvPr>
            <p:ph idx="12" type="sldNum"/>
          </p:nvPr>
        </p:nvSpPr>
        <p:spPr>
          <a:xfrm>
            <a:off x="7125389" y="93477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2" name="Google Shape;162;p23"/>
          <p:cNvSpPr/>
          <p:nvPr/>
        </p:nvSpPr>
        <p:spPr>
          <a:xfrm>
            <a:off x="0" y="267425"/>
            <a:ext cx="7772400" cy="1029600"/>
          </a:xfrm>
          <a:prstGeom prst="rect">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ontserrat"/>
              <a:ea typeface="Montserrat"/>
              <a:cs typeface="Montserrat"/>
              <a:sym typeface="Montserrat"/>
            </a:endParaRPr>
          </a:p>
        </p:txBody>
      </p:sp>
      <p:sp>
        <p:nvSpPr>
          <p:cNvPr id="163" name="Google Shape;163;p23"/>
          <p:cNvSpPr txBox="1"/>
          <p:nvPr/>
        </p:nvSpPr>
        <p:spPr>
          <a:xfrm>
            <a:off x="208025" y="267425"/>
            <a:ext cx="7323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Montserrat"/>
                <a:ea typeface="Montserrat"/>
                <a:cs typeface="Montserrat"/>
                <a:sym typeface="Montserrat"/>
              </a:rPr>
              <a:t>Community Supports (</a:t>
            </a:r>
            <a:r>
              <a:rPr b="1" i="1" lang="en" sz="1800">
                <a:solidFill>
                  <a:schemeClr val="lt1"/>
                </a:solidFill>
                <a:latin typeface="Montserrat"/>
                <a:ea typeface="Montserrat"/>
                <a:cs typeface="Montserrat"/>
                <a:sym typeface="Montserrat"/>
              </a:rPr>
              <a:t>Medically Tailored Meals/Medically Supportive Foods)</a:t>
            </a:r>
            <a:endParaRPr b="1" i="1" sz="1800">
              <a:solidFill>
                <a:schemeClr val="lt1"/>
              </a:solidFill>
              <a:latin typeface="Montserrat"/>
              <a:ea typeface="Montserrat"/>
              <a:cs typeface="Montserrat"/>
              <a:sym typeface="Montserrat"/>
            </a:endParaRPr>
          </a:p>
          <a:p>
            <a:pPr indent="0" lvl="0" marL="0" rtl="0" algn="l">
              <a:spcBef>
                <a:spcPts val="0"/>
              </a:spcBef>
              <a:spcAft>
                <a:spcPts val="0"/>
              </a:spcAft>
              <a:buNone/>
            </a:pPr>
            <a:r>
              <a:rPr b="1" i="1" lang="en" sz="1800">
                <a:solidFill>
                  <a:srgbClr val="175E97"/>
                </a:solidFill>
                <a:latin typeface="Montserrat"/>
                <a:ea typeface="Montserrat"/>
                <a:cs typeface="Montserrat"/>
                <a:sym typeface="Montserrat"/>
              </a:rPr>
              <a:t>Connect with your Medi-Cal health insurance provider </a:t>
            </a:r>
            <a:endParaRPr b="1" i="1" sz="1800">
              <a:solidFill>
                <a:srgbClr val="175E97"/>
              </a:solidFill>
              <a:latin typeface="Montserrat"/>
              <a:ea typeface="Montserrat"/>
              <a:cs typeface="Montserrat"/>
              <a:sym typeface="Montserrat"/>
            </a:endParaRPr>
          </a:p>
          <a:p>
            <a:pPr indent="0" lvl="0" marL="0" rtl="0" algn="l">
              <a:spcBef>
                <a:spcPts val="0"/>
              </a:spcBef>
              <a:spcAft>
                <a:spcPts val="0"/>
              </a:spcAft>
              <a:buNone/>
            </a:pPr>
            <a:r>
              <a:t/>
            </a:r>
            <a:endParaRPr b="1" sz="1800">
              <a:solidFill>
                <a:schemeClr val="lt1"/>
              </a:solidFill>
              <a:latin typeface="Montserrat"/>
              <a:ea typeface="Montserrat"/>
              <a:cs typeface="Montserrat"/>
              <a:sym typeface="Montserrat"/>
            </a:endParaRPr>
          </a:p>
        </p:txBody>
      </p:sp>
      <p:sp>
        <p:nvSpPr>
          <p:cNvPr id="164" name="Google Shape;164;p23"/>
          <p:cNvSpPr txBox="1"/>
          <p:nvPr/>
        </p:nvSpPr>
        <p:spPr>
          <a:xfrm>
            <a:off x="832000" y="1449425"/>
            <a:ext cx="6483300" cy="4479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rgbClr val="32BEB7"/>
                </a:solidFill>
                <a:latin typeface="Montserrat"/>
                <a:ea typeface="Montserrat"/>
                <a:cs typeface="Montserrat"/>
                <a:sym typeface="Montserrat"/>
              </a:rPr>
              <a:t>What are Medically Tailored Meals (MTM)?</a:t>
            </a:r>
            <a:endParaRPr b="1">
              <a:solidFill>
                <a:srgbClr val="32BEB7"/>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200">
                <a:solidFill>
                  <a:schemeClr val="dk1"/>
                </a:solidFill>
                <a:latin typeface="Montserrat"/>
                <a:ea typeface="Montserrat"/>
                <a:cs typeface="Montserrat"/>
                <a:sym typeface="Montserrat"/>
              </a:rPr>
              <a:t>A MTM is a meal delivered to individuals of all ages who live with severe, chronic, or complex illness(es) and/or experience activities of daily living limitations, as deemed necessary by a healthcare professional. A Registered Dietitian Nutritionist (RDN) tailors meal plans to meet the medical needs of the individual.</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
                <a:solidFill>
                  <a:srgbClr val="32BEB7"/>
                </a:solidFill>
                <a:latin typeface="Montserrat"/>
                <a:ea typeface="Montserrat"/>
                <a:cs typeface="Montserrat"/>
                <a:sym typeface="Montserrat"/>
              </a:rPr>
              <a:t>What are Medically Supportive Foods (MSF)?</a:t>
            </a:r>
            <a:endParaRPr b="1">
              <a:solidFill>
                <a:srgbClr val="32BEB7"/>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200">
                <a:solidFill>
                  <a:schemeClr val="dk1"/>
                </a:solidFill>
                <a:latin typeface="Montserrat"/>
                <a:ea typeface="Montserrat"/>
                <a:cs typeface="Montserrat"/>
                <a:sym typeface="Montserrat"/>
              </a:rPr>
              <a:t>MSF provide access to preselected whole foods that adhere to national nutrition guidelines to prevent, manage, or reverse nutrition-sensitive conditions of referred Members this may include, tailored groceries, healthy food vouchers, and food pharmacies. </a:t>
            </a:r>
            <a:endParaRPr b="1"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700">
              <a:solidFill>
                <a:srgbClr val="32BEB7"/>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
                <a:solidFill>
                  <a:srgbClr val="32BEB7"/>
                </a:solidFill>
                <a:latin typeface="Montserrat"/>
                <a:ea typeface="Montserrat"/>
                <a:cs typeface="Montserrat"/>
                <a:sym typeface="Montserrat"/>
              </a:rPr>
              <a:t>Who is eligible for MTM or MSFs?</a:t>
            </a:r>
            <a:endParaRPr b="1">
              <a:solidFill>
                <a:srgbClr val="32BEB7"/>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200">
                <a:solidFill>
                  <a:schemeClr val="dk1"/>
                </a:solidFill>
                <a:latin typeface="Montserrat"/>
                <a:ea typeface="Montserrat"/>
                <a:cs typeface="Montserrat"/>
                <a:sym typeface="Montserrat"/>
              </a:rPr>
              <a:t>Medi-cal managed care plan members or individuals who have chronic or other serious health conditions that are nutrition sensitive such as (but not limited to) cancer, cardiovascular disorders, chronic kidney disease, chronic lung disorders or other pulmonary conditions such as asthma/COPD, heart failure, diabetes, other metabolic conditions, etc.</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
                <a:solidFill>
                  <a:srgbClr val="32BEB7"/>
                </a:solidFill>
                <a:latin typeface="Montserrat"/>
                <a:ea typeface="Montserrat"/>
                <a:cs typeface="Montserrat"/>
                <a:sym typeface="Montserrat"/>
              </a:rPr>
              <a:t>Interested in learning more?</a:t>
            </a:r>
            <a:endParaRPr b="1">
              <a:solidFill>
                <a:srgbClr val="32BEB7"/>
              </a:solidFill>
              <a:latin typeface="Montserrat"/>
              <a:ea typeface="Montserrat"/>
              <a:cs typeface="Montserrat"/>
              <a:sym typeface="Montserrat"/>
            </a:endParaRPr>
          </a:p>
          <a:p>
            <a:pPr indent="0" lvl="0" marL="0" marR="63500" rtl="0" algn="l">
              <a:spcBef>
                <a:spcPts val="0"/>
              </a:spcBef>
              <a:spcAft>
                <a:spcPts val="0"/>
              </a:spcAft>
              <a:buNone/>
            </a:pPr>
            <a:r>
              <a:rPr lang="en" sz="1200">
                <a:solidFill>
                  <a:schemeClr val="dk1"/>
                </a:solidFill>
                <a:latin typeface="Montserrat"/>
                <a:ea typeface="Montserrat"/>
                <a:cs typeface="Montserrat"/>
                <a:sym typeface="Montserrat"/>
              </a:rPr>
              <a:t>Contact your designated Medi-Cal Managed Care Plan (health insurance provider), as they may have a specific process for referring members to medically tailored meals programs.</a:t>
            </a:r>
            <a:endParaRPr sz="1200">
              <a:solidFill>
                <a:schemeClr val="dk1"/>
              </a:solidFill>
              <a:latin typeface="Montserrat"/>
              <a:ea typeface="Montserrat"/>
              <a:cs typeface="Montserrat"/>
              <a:sym typeface="Montserrat"/>
            </a:endParaRPr>
          </a:p>
        </p:txBody>
      </p:sp>
      <p:pic>
        <p:nvPicPr>
          <p:cNvPr descr="no color icon of food box with fruits" id="165" name="Google Shape;165;p23"/>
          <p:cNvPicPr preferRelativeResize="0"/>
          <p:nvPr/>
        </p:nvPicPr>
        <p:blipFill rotWithShape="1">
          <a:blip r:embed="rId4">
            <a:alphaModFix/>
          </a:blip>
          <a:srcRect b="12792" l="15396" r="16358" t="12086"/>
          <a:stretch/>
        </p:blipFill>
        <p:spPr>
          <a:xfrm>
            <a:off x="379750" y="2700200"/>
            <a:ext cx="415889" cy="410324"/>
          </a:xfrm>
          <a:prstGeom prst="rect">
            <a:avLst/>
          </a:prstGeom>
          <a:noFill/>
          <a:ln>
            <a:noFill/>
          </a:ln>
        </p:spPr>
      </p:pic>
      <p:pic>
        <p:nvPicPr>
          <p:cNvPr id="166" name="Google Shape;166;p23"/>
          <p:cNvPicPr preferRelativeResize="0"/>
          <p:nvPr/>
        </p:nvPicPr>
        <p:blipFill rotWithShape="1">
          <a:blip r:embed="rId5">
            <a:alphaModFix/>
          </a:blip>
          <a:srcRect b="0" l="0" r="0" t="0"/>
          <a:stretch/>
        </p:blipFill>
        <p:spPr>
          <a:xfrm>
            <a:off x="354438" y="1449425"/>
            <a:ext cx="466500" cy="466500"/>
          </a:xfrm>
          <a:prstGeom prst="rect">
            <a:avLst/>
          </a:prstGeom>
          <a:noFill/>
          <a:ln>
            <a:noFill/>
          </a:ln>
        </p:spPr>
      </p:pic>
      <p:pic>
        <p:nvPicPr>
          <p:cNvPr descr="no color icon of patient" id="167" name="Google Shape;167;p23"/>
          <p:cNvPicPr preferRelativeResize="0"/>
          <p:nvPr/>
        </p:nvPicPr>
        <p:blipFill rotWithShape="1">
          <a:blip r:embed="rId6">
            <a:alphaModFix/>
          </a:blip>
          <a:srcRect b="26870" l="23933" r="23969" t="27306"/>
          <a:stretch/>
        </p:blipFill>
        <p:spPr>
          <a:xfrm>
            <a:off x="354450" y="3769358"/>
            <a:ext cx="466500" cy="410305"/>
          </a:xfrm>
          <a:prstGeom prst="rect">
            <a:avLst/>
          </a:prstGeom>
          <a:noFill/>
          <a:ln>
            <a:noFill/>
          </a:ln>
        </p:spPr>
      </p:pic>
      <p:pic>
        <p:nvPicPr>
          <p:cNvPr descr="no color icon of learn more" id="168" name="Google Shape;168;p23"/>
          <p:cNvPicPr preferRelativeResize="0"/>
          <p:nvPr/>
        </p:nvPicPr>
        <p:blipFill rotWithShape="1">
          <a:blip r:embed="rId7">
            <a:alphaModFix/>
          </a:blip>
          <a:srcRect b="21815" l="21191" r="20621" t="21044"/>
          <a:stretch/>
        </p:blipFill>
        <p:spPr>
          <a:xfrm>
            <a:off x="354450" y="5032225"/>
            <a:ext cx="466500" cy="458083"/>
          </a:xfrm>
          <a:prstGeom prst="rect">
            <a:avLst/>
          </a:prstGeom>
          <a:noFill/>
          <a:ln>
            <a:noFill/>
          </a:ln>
        </p:spPr>
      </p:pic>
      <p:sp>
        <p:nvSpPr>
          <p:cNvPr id="169" name="Google Shape;169;p23"/>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sp>
        <p:nvSpPr>
          <p:cNvPr id="174" name="Google Shape;174;p24"/>
          <p:cNvSpPr txBox="1"/>
          <p:nvPr/>
        </p:nvSpPr>
        <p:spPr>
          <a:xfrm>
            <a:off x="1752600" y="157175"/>
            <a:ext cx="274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aphicFrame>
        <p:nvGraphicFramePr>
          <p:cNvPr id="175" name="Google Shape;175;p24"/>
          <p:cNvGraphicFramePr/>
          <p:nvPr/>
        </p:nvGraphicFramePr>
        <p:xfrm>
          <a:off x="342763" y="5619400"/>
          <a:ext cx="3000000" cy="3000000"/>
        </p:xfrm>
        <a:graphic>
          <a:graphicData uri="http://schemas.openxmlformats.org/drawingml/2006/table">
            <a:tbl>
              <a:tblPr>
                <a:noFill/>
                <a:tableStyleId>{6093FA95-5003-429E-9D9F-627108F39473}</a:tableStyleId>
              </a:tblPr>
              <a:tblGrid>
                <a:gridCol w="2083125"/>
                <a:gridCol w="1860275"/>
                <a:gridCol w="1878800"/>
                <a:gridCol w="1329975"/>
              </a:tblGrid>
              <a:tr h="526225">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Provider or Community Based Organization </a:t>
                      </a:r>
                      <a:endParaRPr b="1" sz="1200">
                        <a:solidFill>
                          <a:schemeClr val="lt1"/>
                        </a:solidFill>
                        <a:latin typeface="Montserrat"/>
                        <a:ea typeface="Montserrat"/>
                        <a:cs typeface="Montserrat"/>
                        <a:sym typeface="Montserrat"/>
                      </a:endParaRPr>
                    </a:p>
                  </a:txBody>
                  <a:tcPr marT="91425" marB="91425" marR="91425" marL="91425">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Food is Medicine Services Provided</a:t>
                      </a:r>
                      <a:endParaRPr b="1" sz="1200">
                        <a:solidFill>
                          <a:schemeClr val="lt1"/>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Contact Information</a:t>
                      </a:r>
                      <a:endParaRPr b="1" sz="120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1200">
                          <a:solidFill>
                            <a:schemeClr val="lt1"/>
                          </a:solidFill>
                          <a:latin typeface="Montserrat"/>
                          <a:ea typeface="Montserrat"/>
                          <a:cs typeface="Montserrat"/>
                          <a:sym typeface="Montserrat"/>
                        </a:rPr>
                        <a:t>(Link, phone, etc.)</a:t>
                      </a:r>
                      <a:endParaRPr b="1" sz="1200">
                        <a:solidFill>
                          <a:schemeClr val="lt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Service Area(s)</a:t>
                      </a:r>
                      <a:endParaRPr b="1" sz="1200">
                        <a:solidFill>
                          <a:schemeClr val="lt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55E97"/>
                    </a:solidFill>
                  </a:tcPr>
                </a:tc>
              </a:tr>
              <a:tr h="897175">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[Organization name: Moms Meals, </a:t>
                      </a:r>
                      <a:r>
                        <a:rPr i="1" lang="en" sz="1200">
                          <a:solidFill>
                            <a:schemeClr val="dk1"/>
                          </a:solidFill>
                          <a:latin typeface="Montserrat"/>
                          <a:ea typeface="Montserrat"/>
                          <a:cs typeface="Montserrat"/>
                          <a:sym typeface="Montserrat"/>
                        </a:rPr>
                        <a:t>Ceres Community Project, etc.</a:t>
                      </a:r>
                      <a:r>
                        <a:rPr i="1" lang="en" sz="1200">
                          <a:solidFill>
                            <a:schemeClr val="dk1"/>
                          </a:solidFill>
                          <a:latin typeface="Montserrat"/>
                          <a:ea typeface="Montserrat"/>
                          <a:cs typeface="Montserrat"/>
                          <a:sym typeface="Montserrat"/>
                        </a:rPr>
                        <a:t>]</a:t>
                      </a:r>
                      <a:endParaRPr i="1" sz="12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[Food Rx, MTM, Food vouchers, grocery boxes…]</a:t>
                      </a:r>
                      <a:endParaRPr i="1" sz="1200">
                        <a:solidFill>
                          <a:schemeClr val="dk1"/>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[List information to referral contact or coordinator]</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i="1" lang="en" sz="1200">
                          <a:solidFill>
                            <a:schemeClr val="dk1"/>
                          </a:solidFill>
                          <a:latin typeface="Montserrat"/>
                          <a:ea typeface="Montserrat"/>
                          <a:cs typeface="Montserrat"/>
                          <a:sym typeface="Montserrat"/>
                        </a:rPr>
                        <a:t>[List county or city]</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50800">
                <a:tc>
                  <a:txBody>
                    <a:bodyPr/>
                    <a:lstStyle/>
                    <a:p>
                      <a:pPr indent="0" lvl="0" marL="0" rtl="0" algn="l">
                        <a:spcBef>
                          <a:spcPts val="0"/>
                        </a:spcBef>
                        <a:spcAft>
                          <a:spcPts val="0"/>
                        </a:spcAft>
                        <a:buNone/>
                      </a:pPr>
                      <a:r>
                        <a:t/>
                      </a:r>
                      <a:endParaRPr i="1" sz="12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i="1" sz="1200">
                        <a:solidFill>
                          <a:schemeClr val="dk1"/>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50800">
                <a:tc>
                  <a:txBody>
                    <a:bodyPr/>
                    <a:lstStyle/>
                    <a:p>
                      <a:pPr indent="0" lvl="0" marL="0" rtl="0" algn="l">
                        <a:spcBef>
                          <a:spcPts val="0"/>
                        </a:spcBef>
                        <a:spcAft>
                          <a:spcPts val="0"/>
                        </a:spcAft>
                        <a:buNone/>
                      </a:pPr>
                      <a:r>
                        <a:t/>
                      </a:r>
                      <a:endParaRPr i="1" sz="12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i="1" sz="1200">
                        <a:solidFill>
                          <a:schemeClr val="dk1"/>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i="1"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50800">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50800">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3425">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76" name="Google Shape;176;p24"/>
          <p:cNvSpPr txBox="1"/>
          <p:nvPr>
            <p:ph idx="12" type="sldNum"/>
          </p:nvPr>
        </p:nvSpPr>
        <p:spPr>
          <a:xfrm>
            <a:off x="7125389" y="93477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p24"/>
          <p:cNvSpPr/>
          <p:nvPr/>
        </p:nvSpPr>
        <p:spPr>
          <a:xfrm>
            <a:off x="0" y="267425"/>
            <a:ext cx="7772400" cy="857700"/>
          </a:xfrm>
          <a:prstGeom prst="rect">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ontserrat"/>
              <a:ea typeface="Montserrat"/>
              <a:cs typeface="Montserrat"/>
              <a:sym typeface="Montserrat"/>
            </a:endParaRPr>
          </a:p>
        </p:txBody>
      </p:sp>
      <p:sp>
        <p:nvSpPr>
          <p:cNvPr id="178" name="Google Shape;178;p24"/>
          <p:cNvSpPr txBox="1"/>
          <p:nvPr/>
        </p:nvSpPr>
        <p:spPr>
          <a:xfrm>
            <a:off x="208025" y="335850"/>
            <a:ext cx="7323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Montserrat"/>
                <a:ea typeface="Montserrat"/>
                <a:cs typeface="Montserrat"/>
                <a:sym typeface="Montserrat"/>
              </a:rPr>
              <a:t>Connect with your local Medically Tailored Meals/Medically Supportive Foods providers</a:t>
            </a:r>
            <a:endParaRPr b="1" sz="1800">
              <a:solidFill>
                <a:schemeClr val="lt1"/>
              </a:solidFill>
              <a:latin typeface="Montserrat"/>
              <a:ea typeface="Montserrat"/>
              <a:cs typeface="Montserrat"/>
              <a:sym typeface="Montserrat"/>
            </a:endParaRPr>
          </a:p>
        </p:txBody>
      </p:sp>
      <p:sp>
        <p:nvSpPr>
          <p:cNvPr id="179" name="Google Shape;179;p24"/>
          <p:cNvSpPr txBox="1"/>
          <p:nvPr/>
        </p:nvSpPr>
        <p:spPr>
          <a:xfrm>
            <a:off x="832000" y="1297025"/>
            <a:ext cx="6483300" cy="4294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rgbClr val="32BEB7"/>
                </a:solidFill>
                <a:latin typeface="Montserrat"/>
                <a:ea typeface="Montserrat"/>
                <a:cs typeface="Montserrat"/>
                <a:sym typeface="Montserrat"/>
              </a:rPr>
              <a:t>What are Medically Tailored Meals (MTM)?</a:t>
            </a:r>
            <a:endParaRPr b="1">
              <a:solidFill>
                <a:srgbClr val="32BEB7"/>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200">
                <a:solidFill>
                  <a:schemeClr val="dk1"/>
                </a:solidFill>
                <a:latin typeface="Montserrat"/>
                <a:ea typeface="Montserrat"/>
                <a:cs typeface="Montserrat"/>
                <a:sym typeface="Montserrat"/>
              </a:rPr>
              <a:t>A MTM is a meal delivered to individuals of all ages who live with severe, chronic, or complex illness(es) and/or experience activities of daily living limitations, as deemed necessary by a healthcare professional. A Registered Dietitian Nutritionist (RDN) tailors meal plans to meet the medical needs of the client according to the MTM Nutrition Standards. MTMs are designed to improve health outcomes, lower cost of care and increase client satisfaction.</a:t>
            </a:r>
            <a:endParaRPr b="1"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
                <a:solidFill>
                  <a:srgbClr val="32BEB7"/>
                </a:solidFill>
                <a:latin typeface="Montserrat"/>
                <a:ea typeface="Montserrat"/>
                <a:cs typeface="Montserrat"/>
                <a:sym typeface="Montserrat"/>
              </a:rPr>
              <a:t>What are Medically Supportive Foods (MSF)?</a:t>
            </a:r>
            <a:endParaRPr b="1">
              <a:solidFill>
                <a:srgbClr val="32BEB7"/>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200">
                <a:solidFill>
                  <a:schemeClr val="dk1"/>
                </a:solidFill>
                <a:latin typeface="Montserrat"/>
                <a:ea typeface="Montserrat"/>
                <a:cs typeface="Montserrat"/>
                <a:sym typeface="Montserrat"/>
              </a:rPr>
              <a:t>Tailored groceries, healthy food vouchers, and food pharmacies.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700">
              <a:solidFill>
                <a:srgbClr val="32BEB7"/>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
                <a:solidFill>
                  <a:srgbClr val="32BEB7"/>
                </a:solidFill>
                <a:latin typeface="Montserrat"/>
                <a:ea typeface="Montserrat"/>
                <a:cs typeface="Montserrat"/>
                <a:sym typeface="Montserrat"/>
              </a:rPr>
              <a:t>Who is eligible for MTM or MSFs?</a:t>
            </a:r>
            <a:endParaRPr b="1">
              <a:solidFill>
                <a:srgbClr val="32BEB7"/>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200">
                <a:solidFill>
                  <a:schemeClr val="dk1"/>
                </a:solidFill>
                <a:latin typeface="Montserrat"/>
                <a:ea typeface="Montserrat"/>
                <a:cs typeface="Montserrat"/>
                <a:sym typeface="Montserrat"/>
              </a:rPr>
              <a:t>Medi-cal managed care plan members or individuals who have chronic or other serious health conditions that are nutrition sensitive such as (but not limited to) cancer, cardiovascular disorders, chronic kidney disease, chronic lung disorders or other pulmonary conditions such as asthma/COPD, heart failure, diabetes, other metabolic conditions, etc.</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
                <a:solidFill>
                  <a:srgbClr val="32BEB7"/>
                </a:solidFill>
                <a:latin typeface="Montserrat"/>
                <a:ea typeface="Montserrat"/>
                <a:cs typeface="Montserrat"/>
                <a:sym typeface="Montserrat"/>
              </a:rPr>
              <a:t>Interested in learning more?</a:t>
            </a:r>
            <a:endParaRPr b="1">
              <a:solidFill>
                <a:srgbClr val="32BEB7"/>
              </a:solidFill>
              <a:latin typeface="Montserrat"/>
              <a:ea typeface="Montserrat"/>
              <a:cs typeface="Montserrat"/>
              <a:sym typeface="Montserrat"/>
            </a:endParaRPr>
          </a:p>
          <a:p>
            <a:pPr indent="0" lvl="0" marL="0" marR="63500" rtl="0" algn="l">
              <a:spcBef>
                <a:spcPts val="0"/>
              </a:spcBef>
              <a:spcAft>
                <a:spcPts val="0"/>
              </a:spcAft>
              <a:buNone/>
            </a:pPr>
            <a:r>
              <a:rPr lang="en" sz="1200">
                <a:solidFill>
                  <a:schemeClr val="dk1"/>
                </a:solidFill>
                <a:latin typeface="Montserrat"/>
                <a:ea typeface="Montserrat"/>
                <a:cs typeface="Montserrat"/>
                <a:sym typeface="Montserrat"/>
              </a:rPr>
              <a:t>Contact the providers below, as they may have a specific process for referring you or a </a:t>
            </a:r>
            <a:r>
              <a:rPr lang="en" sz="1200">
                <a:solidFill>
                  <a:schemeClr val="dk1"/>
                </a:solidFill>
                <a:latin typeface="Montserrat"/>
                <a:ea typeface="Montserrat"/>
                <a:cs typeface="Montserrat"/>
                <a:sym typeface="Montserrat"/>
              </a:rPr>
              <a:t>family</a:t>
            </a:r>
            <a:r>
              <a:rPr lang="en" sz="1200">
                <a:solidFill>
                  <a:schemeClr val="dk1"/>
                </a:solidFill>
                <a:latin typeface="Montserrat"/>
                <a:ea typeface="Montserrat"/>
                <a:cs typeface="Montserrat"/>
                <a:sym typeface="Montserrat"/>
              </a:rPr>
              <a:t> member to medically tailored meals programs.</a:t>
            </a:r>
            <a:endParaRPr sz="1200">
              <a:solidFill>
                <a:schemeClr val="dk1"/>
              </a:solidFill>
              <a:latin typeface="Montserrat"/>
              <a:ea typeface="Montserrat"/>
              <a:cs typeface="Montserrat"/>
              <a:sym typeface="Montserrat"/>
            </a:endParaRPr>
          </a:p>
        </p:txBody>
      </p:sp>
      <p:pic>
        <p:nvPicPr>
          <p:cNvPr descr="no color icon of food box with fruits" id="180" name="Google Shape;180;p24"/>
          <p:cNvPicPr preferRelativeResize="0"/>
          <p:nvPr/>
        </p:nvPicPr>
        <p:blipFill rotWithShape="1">
          <a:blip r:embed="rId4">
            <a:alphaModFix/>
          </a:blip>
          <a:srcRect b="12792" l="15396" r="16358" t="12086"/>
          <a:stretch/>
        </p:blipFill>
        <p:spPr>
          <a:xfrm>
            <a:off x="379750" y="2852600"/>
            <a:ext cx="415889" cy="410324"/>
          </a:xfrm>
          <a:prstGeom prst="rect">
            <a:avLst/>
          </a:prstGeom>
          <a:noFill/>
          <a:ln>
            <a:noFill/>
          </a:ln>
        </p:spPr>
      </p:pic>
      <p:pic>
        <p:nvPicPr>
          <p:cNvPr id="181" name="Google Shape;181;p24"/>
          <p:cNvPicPr preferRelativeResize="0"/>
          <p:nvPr/>
        </p:nvPicPr>
        <p:blipFill rotWithShape="1">
          <a:blip r:embed="rId5">
            <a:alphaModFix/>
          </a:blip>
          <a:srcRect b="0" l="0" r="0" t="0"/>
          <a:stretch/>
        </p:blipFill>
        <p:spPr>
          <a:xfrm>
            <a:off x="354438" y="1297025"/>
            <a:ext cx="466500" cy="466500"/>
          </a:xfrm>
          <a:prstGeom prst="rect">
            <a:avLst/>
          </a:prstGeom>
          <a:noFill/>
          <a:ln>
            <a:noFill/>
          </a:ln>
        </p:spPr>
      </p:pic>
      <p:pic>
        <p:nvPicPr>
          <p:cNvPr descr="no color icon of patient" id="182" name="Google Shape;182;p24"/>
          <p:cNvPicPr preferRelativeResize="0"/>
          <p:nvPr/>
        </p:nvPicPr>
        <p:blipFill rotWithShape="1">
          <a:blip r:embed="rId6">
            <a:alphaModFix/>
          </a:blip>
          <a:srcRect b="26870" l="23933" r="23969" t="27306"/>
          <a:stretch/>
        </p:blipFill>
        <p:spPr>
          <a:xfrm>
            <a:off x="354450" y="3616958"/>
            <a:ext cx="466500" cy="410305"/>
          </a:xfrm>
          <a:prstGeom prst="rect">
            <a:avLst/>
          </a:prstGeom>
          <a:noFill/>
          <a:ln>
            <a:noFill/>
          </a:ln>
        </p:spPr>
      </p:pic>
      <p:pic>
        <p:nvPicPr>
          <p:cNvPr descr="no color icon of learn more" id="183" name="Google Shape;183;p24"/>
          <p:cNvPicPr preferRelativeResize="0"/>
          <p:nvPr/>
        </p:nvPicPr>
        <p:blipFill rotWithShape="1">
          <a:blip r:embed="rId7">
            <a:alphaModFix/>
          </a:blip>
          <a:srcRect b="21815" l="21191" r="20621" t="21044"/>
          <a:stretch/>
        </p:blipFill>
        <p:spPr>
          <a:xfrm>
            <a:off x="354450" y="4879825"/>
            <a:ext cx="466500" cy="458083"/>
          </a:xfrm>
          <a:prstGeom prst="rect">
            <a:avLst/>
          </a:prstGeom>
          <a:noFill/>
          <a:ln>
            <a:noFill/>
          </a:ln>
        </p:spPr>
      </p:pic>
      <p:sp>
        <p:nvSpPr>
          <p:cNvPr id="184" name="Google Shape;184;p24"/>
          <p:cNvSpPr txBox="1"/>
          <p:nvPr/>
        </p:nvSpPr>
        <p:spPr>
          <a:xfrm>
            <a:off x="305813" y="9009375"/>
            <a:ext cx="7226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700">
                <a:solidFill>
                  <a:schemeClr val="dk1"/>
                </a:solidFill>
                <a:latin typeface="Montserrat"/>
                <a:ea typeface="Montserrat"/>
                <a:cs typeface="Montserrat"/>
                <a:sym typeface="Montserrat"/>
              </a:rPr>
              <a:t>Development of this editable template was possible thanks to </a:t>
            </a:r>
            <a:r>
              <a:rPr b="1" i="1" lang="en" sz="700">
                <a:solidFill>
                  <a:schemeClr val="dk1"/>
                </a:solidFill>
                <a:latin typeface="Montserrat"/>
                <a:ea typeface="Montserrat"/>
                <a:cs typeface="Montserrat"/>
                <a:sym typeface="Montserrat"/>
              </a:rPr>
              <a:t>HealthBegins</a:t>
            </a:r>
            <a:r>
              <a:rPr i="1" lang="en" sz="700">
                <a:solidFill>
                  <a:schemeClr val="dk1"/>
                </a:solidFill>
                <a:latin typeface="Montserrat"/>
                <a:ea typeface="Montserrat"/>
                <a:cs typeface="Montserrat"/>
                <a:sym typeface="Montserrat"/>
              </a:rPr>
              <a:t>—a national design and implementation partner that helps Medicaid-serving clients move upstream and advance health equity for people and communities harmed by societal practices.This MOU was informed by templates created by HealthBegins. All adaptations and final wording are the responsibility of [Your Organization]</a:t>
            </a:r>
            <a:endParaRPr i="1" sz="7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i="1" sz="700">
              <a:solidFill>
                <a:schemeClr val="dk1"/>
              </a:solidFill>
              <a:latin typeface="Montserrat"/>
              <a:ea typeface="Montserrat"/>
              <a:cs typeface="Montserrat"/>
              <a:sym typeface="Montserrat"/>
            </a:endParaRPr>
          </a:p>
          <a:p>
            <a:pPr indent="0" lvl="0" marL="0" rtl="0" algn="l">
              <a:spcBef>
                <a:spcPts val="0"/>
              </a:spcBef>
              <a:spcAft>
                <a:spcPts val="0"/>
              </a:spcAft>
              <a:buNone/>
            </a:pPr>
            <a:r>
              <a:rPr i="1" lang="en" sz="700">
                <a:solidFill>
                  <a:schemeClr val="dk1"/>
                </a:solidFill>
                <a:latin typeface="Montserrat"/>
                <a:ea typeface="Montserrat"/>
                <a:cs typeface="Montserrat"/>
                <a:sym typeface="Montserrat"/>
              </a:rPr>
              <a:t>This work was supported by a sub-award through Tufts University from the Kaiser Foundation Health Plan, and in collaboration with HealthBegins and the project team at the Food is Medicine Institute at the Friedman School of Nutrition Science and Policy at Tufts University.</a:t>
            </a:r>
            <a:endParaRPr i="1" sz="700">
              <a:solidFill>
                <a:schemeClr val="dk1"/>
              </a:solidFill>
              <a:latin typeface="Montserrat"/>
              <a:ea typeface="Montserrat"/>
              <a:cs typeface="Montserrat"/>
              <a:sym typeface="Montserrat"/>
            </a:endParaRPr>
          </a:p>
        </p:txBody>
      </p:sp>
      <p:sp>
        <p:nvSpPr>
          <p:cNvPr id="185" name="Google Shape;185;p24"/>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7" name="Shape 67"/>
        <p:cNvGrpSpPr/>
        <p:nvPr/>
      </p:nvGrpSpPr>
      <p:grpSpPr>
        <a:xfrm>
          <a:off x="0" y="0"/>
          <a:ext cx="0" cy="0"/>
          <a:chOff x="0" y="0"/>
          <a:chExt cx="0" cy="0"/>
        </a:xfrm>
      </p:grpSpPr>
      <p:sp>
        <p:nvSpPr>
          <p:cNvPr id="68" name="Google Shape;68;p14"/>
          <p:cNvSpPr txBox="1"/>
          <p:nvPr/>
        </p:nvSpPr>
        <p:spPr>
          <a:xfrm>
            <a:off x="353275" y="729125"/>
            <a:ext cx="7134900" cy="9204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600">
                <a:solidFill>
                  <a:schemeClr val="dk1"/>
                </a:solidFill>
                <a:latin typeface="Montserrat"/>
                <a:ea typeface="Montserrat"/>
                <a:cs typeface="Montserrat"/>
                <a:sym typeface="Montserrat"/>
              </a:rPr>
              <a:t>Purpose: </a:t>
            </a:r>
            <a:r>
              <a:rPr lang="en" sz="1600">
                <a:solidFill>
                  <a:schemeClr val="dk1"/>
                </a:solidFill>
                <a:latin typeface="Montserrat"/>
                <a:ea typeface="Montserrat"/>
                <a:cs typeface="Montserrat"/>
                <a:sym typeface="Montserrat"/>
              </a:rPr>
              <a:t>This Community Resource Guide is a customizable template for Community Health Centers (CHCs) to develop their own resource lists for patients and community members experiencing food insecurity or in need of food-as-medicine interventions. The template includes sections for local food resources, food-as-medicine programs, eligibility criteria, contact information, and any additional notes relevant to your community.</a:t>
            </a:r>
            <a:endParaRPr sz="16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 sz="1600">
                <a:solidFill>
                  <a:schemeClr val="dk1"/>
                </a:solidFill>
                <a:latin typeface="Montserrat"/>
                <a:ea typeface="Montserrat"/>
                <a:cs typeface="Montserrat"/>
                <a:sym typeface="Montserrat"/>
              </a:rPr>
              <a:t>Instructions for Using the Community Resource Guide Template: </a:t>
            </a:r>
            <a:endParaRPr b="1" sz="1600">
              <a:solidFill>
                <a:schemeClr val="dk1"/>
              </a:solidFill>
              <a:latin typeface="Montserrat"/>
              <a:ea typeface="Montserrat"/>
              <a:cs typeface="Montserrat"/>
              <a:sym typeface="Montserrat"/>
            </a:endParaRPr>
          </a:p>
          <a:p>
            <a:pPr indent="-330200" lvl="0" marL="457200" rtl="0" algn="l">
              <a:lnSpc>
                <a:spcPct val="100000"/>
              </a:lnSpc>
              <a:spcBef>
                <a:spcPts val="1200"/>
              </a:spcBef>
              <a:spcAft>
                <a:spcPts val="0"/>
              </a:spcAft>
              <a:buClr>
                <a:schemeClr val="dk1"/>
              </a:buClr>
              <a:buSzPts val="1600"/>
              <a:buFont typeface="Montserrat"/>
              <a:buAutoNum type="arabicPeriod"/>
            </a:pPr>
            <a:r>
              <a:rPr b="1" lang="en" sz="1600">
                <a:solidFill>
                  <a:schemeClr val="dk1"/>
                </a:solidFill>
                <a:latin typeface="Montserrat"/>
                <a:ea typeface="Montserrat"/>
                <a:cs typeface="Montserrat"/>
                <a:sym typeface="Montserrat"/>
              </a:rPr>
              <a:t>Customize for your community:</a:t>
            </a:r>
            <a:br>
              <a:rPr b="1" lang="en" sz="1600">
                <a:solidFill>
                  <a:schemeClr val="dk1"/>
                </a:solidFill>
                <a:latin typeface="Montserrat"/>
                <a:ea typeface="Montserrat"/>
                <a:cs typeface="Montserrat"/>
                <a:sym typeface="Montserrat"/>
              </a:rPr>
            </a:br>
            <a:r>
              <a:rPr lang="en" sz="1600">
                <a:solidFill>
                  <a:schemeClr val="dk1"/>
                </a:solidFill>
                <a:latin typeface="Montserrat"/>
                <a:ea typeface="Montserrat"/>
                <a:cs typeface="Montserrat"/>
                <a:sym typeface="Montserrat"/>
              </a:rPr>
              <a:t>Replace the placeholder content with specific information relevant to your region. This might include:</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AutoNum type="alphaLcPeriod"/>
            </a:pPr>
            <a:r>
              <a:rPr lang="en" sz="1600">
                <a:solidFill>
                  <a:schemeClr val="dk1"/>
                </a:solidFill>
                <a:latin typeface="Montserrat"/>
                <a:ea typeface="Montserrat"/>
                <a:cs typeface="Montserrat"/>
                <a:sym typeface="Montserrat"/>
              </a:rPr>
              <a:t>Local food banks and pantries</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AutoNum type="alphaLcPeriod"/>
            </a:pPr>
            <a:r>
              <a:rPr lang="en" sz="1600">
                <a:solidFill>
                  <a:schemeClr val="dk1"/>
                </a:solidFill>
                <a:latin typeface="Montserrat"/>
                <a:ea typeface="Montserrat"/>
                <a:cs typeface="Montserrat"/>
                <a:sym typeface="Montserrat"/>
              </a:rPr>
              <a:t>Community-supported agriculture (CSA) programs</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AutoNum type="alphaLcPeriod"/>
            </a:pPr>
            <a:r>
              <a:rPr lang="en" sz="1600">
                <a:solidFill>
                  <a:schemeClr val="dk1"/>
                </a:solidFill>
                <a:latin typeface="Montserrat"/>
                <a:ea typeface="Montserrat"/>
                <a:cs typeface="Montserrat"/>
                <a:sym typeface="Montserrat"/>
              </a:rPr>
              <a:t>Farmers markets </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AutoNum type="alphaLcPeriod"/>
            </a:pPr>
            <a:r>
              <a:rPr lang="en" sz="1600">
                <a:solidFill>
                  <a:schemeClr val="dk1"/>
                </a:solidFill>
                <a:latin typeface="Montserrat"/>
                <a:ea typeface="Montserrat"/>
                <a:cs typeface="Montserrat"/>
                <a:sym typeface="Montserrat"/>
              </a:rPr>
              <a:t>Clinics or organizations offering food-as-medicine services</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AutoNum type="alphaLcPeriod"/>
            </a:pPr>
            <a:r>
              <a:rPr lang="en" sz="1600">
                <a:solidFill>
                  <a:schemeClr val="dk1"/>
                </a:solidFill>
                <a:latin typeface="Montserrat"/>
                <a:ea typeface="Montserrat"/>
                <a:cs typeface="Montserrat"/>
                <a:sym typeface="Montserrat"/>
              </a:rPr>
              <a:t>Culturally relevant food resources</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AutoNum type="alphaLcPeriod"/>
            </a:pPr>
            <a:r>
              <a:rPr lang="en" sz="1600">
                <a:solidFill>
                  <a:schemeClr val="dk1"/>
                </a:solidFill>
                <a:latin typeface="Montserrat"/>
                <a:ea typeface="Montserrat"/>
                <a:cs typeface="Montserrat"/>
                <a:sym typeface="Montserrat"/>
              </a:rPr>
              <a:t>Nutrition education or cooking classes</a:t>
            </a:r>
            <a:endParaRPr sz="1600">
              <a:solidFill>
                <a:schemeClr val="dk1"/>
              </a:solidFill>
              <a:latin typeface="Montserrat"/>
              <a:ea typeface="Montserrat"/>
              <a:cs typeface="Montserrat"/>
              <a:sym typeface="Montserrat"/>
            </a:endParaRPr>
          </a:p>
          <a:p>
            <a:pPr indent="0" lvl="0" marL="914400" rtl="0" algn="l">
              <a:lnSpc>
                <a:spcPct val="100000"/>
              </a:lnSpc>
              <a:spcBef>
                <a:spcPts val="0"/>
              </a:spcBef>
              <a:spcAft>
                <a:spcPts val="0"/>
              </a:spcAft>
              <a:buNone/>
            </a:pPr>
            <a:r>
              <a:t/>
            </a:r>
            <a:endParaRPr sz="1600">
              <a:solidFill>
                <a:schemeClr val="dk1"/>
              </a:solidFill>
              <a:latin typeface="Montserrat"/>
              <a:ea typeface="Montserrat"/>
              <a:cs typeface="Montserrat"/>
              <a:sym typeface="Montserrat"/>
            </a:endParaRPr>
          </a:p>
          <a:p>
            <a:pPr indent="-330200" lvl="0" marL="457200" rtl="0" algn="l">
              <a:lnSpc>
                <a:spcPct val="100000"/>
              </a:lnSpc>
              <a:spcBef>
                <a:spcPts val="0"/>
              </a:spcBef>
              <a:spcAft>
                <a:spcPts val="0"/>
              </a:spcAft>
              <a:buClr>
                <a:schemeClr val="dk1"/>
              </a:buClr>
              <a:buSzPts val="1600"/>
              <a:buFont typeface="Montserrat"/>
              <a:buAutoNum type="arabicPeriod"/>
            </a:pPr>
            <a:r>
              <a:rPr b="1" lang="en" sz="1600">
                <a:solidFill>
                  <a:schemeClr val="dk1"/>
                </a:solidFill>
                <a:latin typeface="Montserrat"/>
                <a:ea typeface="Montserrat"/>
                <a:cs typeface="Montserrat"/>
                <a:sym typeface="Montserrat"/>
              </a:rPr>
              <a:t>Verify resource details:</a:t>
            </a:r>
            <a:br>
              <a:rPr b="1" lang="en" sz="1600">
                <a:solidFill>
                  <a:schemeClr val="dk1"/>
                </a:solidFill>
                <a:latin typeface="Montserrat"/>
                <a:ea typeface="Montserrat"/>
                <a:cs typeface="Montserrat"/>
                <a:sym typeface="Montserrat"/>
              </a:rPr>
            </a:br>
            <a:r>
              <a:rPr lang="en" sz="1600">
                <a:solidFill>
                  <a:schemeClr val="dk1"/>
                </a:solidFill>
                <a:latin typeface="Montserrat"/>
                <a:ea typeface="Montserrat"/>
                <a:cs typeface="Montserrat"/>
                <a:sym typeface="Montserrat"/>
              </a:rPr>
              <a:t>Confirm that all contact information, hours of operation, and eligibility requirements are accurate and up to date.</a:t>
            </a:r>
            <a:endParaRPr sz="1600">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sz="1600">
              <a:solidFill>
                <a:schemeClr val="dk1"/>
              </a:solidFill>
              <a:latin typeface="Montserrat"/>
              <a:ea typeface="Montserrat"/>
              <a:cs typeface="Montserrat"/>
              <a:sym typeface="Montserrat"/>
            </a:endParaRPr>
          </a:p>
          <a:p>
            <a:pPr indent="-330200" lvl="0" marL="457200" rtl="0" algn="l">
              <a:lnSpc>
                <a:spcPct val="100000"/>
              </a:lnSpc>
              <a:spcBef>
                <a:spcPts val="0"/>
              </a:spcBef>
              <a:spcAft>
                <a:spcPts val="0"/>
              </a:spcAft>
              <a:buClr>
                <a:schemeClr val="dk1"/>
              </a:buClr>
              <a:buSzPts val="1600"/>
              <a:buFont typeface="Montserrat"/>
              <a:buAutoNum type="arabicPeriod"/>
            </a:pPr>
            <a:r>
              <a:rPr b="1" lang="en" sz="1600">
                <a:solidFill>
                  <a:schemeClr val="dk1"/>
                </a:solidFill>
                <a:latin typeface="Montserrat"/>
                <a:ea typeface="Montserrat"/>
                <a:cs typeface="Montserrat"/>
                <a:sym typeface="Montserrat"/>
              </a:rPr>
              <a:t>Add language accessibility (if applicable): </a:t>
            </a:r>
            <a:r>
              <a:rPr lang="en" sz="1600">
                <a:solidFill>
                  <a:schemeClr val="dk1"/>
                </a:solidFill>
                <a:latin typeface="Montserrat"/>
                <a:ea typeface="Montserrat"/>
                <a:cs typeface="Montserrat"/>
                <a:sym typeface="Montserrat"/>
              </a:rPr>
              <a:t>Consider translating the guide into the languages most commonly spoken by your patients or community members. </a:t>
            </a:r>
            <a:endParaRPr sz="1600">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sz="1600">
              <a:solidFill>
                <a:schemeClr val="dk1"/>
              </a:solidFill>
              <a:latin typeface="Montserrat"/>
              <a:ea typeface="Montserrat"/>
              <a:cs typeface="Montserrat"/>
              <a:sym typeface="Montserrat"/>
            </a:endParaRPr>
          </a:p>
          <a:p>
            <a:pPr indent="-330200" lvl="0" marL="457200" rtl="0" algn="l">
              <a:lnSpc>
                <a:spcPct val="100000"/>
              </a:lnSpc>
              <a:spcBef>
                <a:spcPts val="0"/>
              </a:spcBef>
              <a:spcAft>
                <a:spcPts val="0"/>
              </a:spcAft>
              <a:buClr>
                <a:schemeClr val="dk1"/>
              </a:buClr>
              <a:buSzPts val="1600"/>
              <a:buFont typeface="Montserrat"/>
              <a:buAutoNum type="arabicPeriod"/>
            </a:pPr>
            <a:r>
              <a:rPr b="1" lang="en" sz="1600">
                <a:solidFill>
                  <a:schemeClr val="dk1"/>
                </a:solidFill>
                <a:latin typeface="Montserrat"/>
                <a:ea typeface="Montserrat"/>
                <a:cs typeface="Montserrat"/>
                <a:sym typeface="Montserrat"/>
              </a:rPr>
              <a:t>Distribute the guide: </a:t>
            </a:r>
            <a:r>
              <a:rPr lang="en" sz="1600">
                <a:solidFill>
                  <a:schemeClr val="dk1"/>
                </a:solidFill>
                <a:latin typeface="Montserrat"/>
                <a:ea typeface="Montserrat"/>
                <a:cs typeface="Montserrat"/>
                <a:sym typeface="Montserrat"/>
              </a:rPr>
              <a:t>Once finalized, print and share the guide in your clinic waiting areas, at events, or during patient visits. You can also distribute it digitally via email, your website, or patient portal.</a:t>
            </a:r>
            <a:endParaRPr sz="1600">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sz="1600">
              <a:solidFill>
                <a:schemeClr val="dk1"/>
              </a:solidFill>
              <a:latin typeface="Montserrat"/>
              <a:ea typeface="Montserrat"/>
              <a:cs typeface="Montserrat"/>
              <a:sym typeface="Montserrat"/>
            </a:endParaRPr>
          </a:p>
          <a:p>
            <a:pPr indent="-330200" lvl="0" marL="457200" rtl="0" algn="l">
              <a:lnSpc>
                <a:spcPct val="100000"/>
              </a:lnSpc>
              <a:spcBef>
                <a:spcPts val="0"/>
              </a:spcBef>
              <a:spcAft>
                <a:spcPts val="0"/>
              </a:spcAft>
              <a:buClr>
                <a:schemeClr val="dk1"/>
              </a:buClr>
              <a:buSzPts val="1600"/>
              <a:buFont typeface="Montserrat"/>
              <a:buAutoNum type="arabicPeriod"/>
            </a:pPr>
            <a:r>
              <a:rPr b="1" lang="en" sz="1600">
                <a:solidFill>
                  <a:schemeClr val="dk1"/>
                </a:solidFill>
                <a:latin typeface="Montserrat"/>
                <a:ea typeface="Montserrat"/>
                <a:cs typeface="Montserrat"/>
                <a:sym typeface="Montserrat"/>
              </a:rPr>
              <a:t>Update regularly: </a:t>
            </a:r>
            <a:r>
              <a:rPr lang="en" sz="1600">
                <a:solidFill>
                  <a:schemeClr val="dk1"/>
                </a:solidFill>
                <a:latin typeface="Montserrat"/>
                <a:ea typeface="Montserrat"/>
                <a:cs typeface="Montserrat"/>
                <a:sym typeface="Montserrat"/>
              </a:rPr>
              <a:t>Community resources can change frequently. Set a reminder to review and update the guide on a regular basis (e.g., quarterly or biannually) to ensure it remains accurate and useful.</a:t>
            </a:r>
            <a:endParaRPr b="1" sz="1600">
              <a:solidFill>
                <a:schemeClr val="dk1"/>
              </a:solidFill>
              <a:latin typeface="Montserrat"/>
              <a:ea typeface="Montserrat"/>
              <a:cs typeface="Montserrat"/>
              <a:sym typeface="Montserrat"/>
            </a:endParaRPr>
          </a:p>
        </p:txBody>
      </p:sp>
      <p:sp>
        <p:nvSpPr>
          <p:cNvPr id="69" name="Google Shape;69;p14"/>
          <p:cNvSpPr txBox="1"/>
          <p:nvPr/>
        </p:nvSpPr>
        <p:spPr>
          <a:xfrm>
            <a:off x="1752600" y="157175"/>
            <a:ext cx="274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0" name="Google Shape;70;p14"/>
          <p:cNvSpPr/>
          <p:nvPr/>
        </p:nvSpPr>
        <p:spPr>
          <a:xfrm>
            <a:off x="0" y="267425"/>
            <a:ext cx="7772400" cy="461700"/>
          </a:xfrm>
          <a:prstGeom prst="rect">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4"/>
          <p:cNvSpPr txBox="1"/>
          <p:nvPr/>
        </p:nvSpPr>
        <p:spPr>
          <a:xfrm>
            <a:off x="353275" y="267425"/>
            <a:ext cx="725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Montserrat"/>
                <a:ea typeface="Montserrat"/>
                <a:cs typeface="Montserrat"/>
                <a:sym typeface="Montserrat"/>
              </a:rPr>
              <a:t>How to use this template</a:t>
            </a:r>
            <a:endParaRPr b="1" sz="1800">
              <a:solidFill>
                <a:schemeClr val="lt1"/>
              </a:solidFill>
              <a:latin typeface="Montserrat"/>
              <a:ea typeface="Montserrat"/>
              <a:cs typeface="Montserrat"/>
              <a:sym typeface="Montserrat"/>
            </a:endParaRPr>
          </a:p>
        </p:txBody>
      </p:sp>
      <p:sp>
        <p:nvSpPr>
          <p:cNvPr id="72" name="Google Shape;72;p14"/>
          <p:cNvSpPr txBox="1"/>
          <p:nvPr>
            <p:ph idx="12" type="sldNum"/>
          </p:nvPr>
        </p:nvSpPr>
        <p:spPr>
          <a:xfrm>
            <a:off x="7125389" y="93477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 name="Google Shape;73;p14"/>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9" name="Google Shape;79;p15"/>
          <p:cNvSpPr txBox="1"/>
          <p:nvPr/>
        </p:nvSpPr>
        <p:spPr>
          <a:xfrm>
            <a:off x="414750" y="564225"/>
            <a:ext cx="6942900" cy="461700"/>
          </a:xfrm>
          <a:prstGeom prst="rect">
            <a:avLst/>
          </a:prstGeom>
          <a:solidFill>
            <a:srgbClr val="32BEB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Montserrat"/>
                <a:ea typeface="Montserrat"/>
                <a:cs typeface="Montserrat"/>
                <a:sym typeface="Montserrat"/>
              </a:rPr>
              <a:t>Disclosure Notice</a:t>
            </a:r>
            <a:endParaRPr b="1" sz="1800">
              <a:solidFill>
                <a:schemeClr val="lt1"/>
              </a:solidFill>
              <a:latin typeface="Montserrat"/>
              <a:ea typeface="Montserrat"/>
              <a:cs typeface="Montserrat"/>
              <a:sym typeface="Montserrat"/>
            </a:endParaRPr>
          </a:p>
        </p:txBody>
      </p:sp>
      <p:sp>
        <p:nvSpPr>
          <p:cNvPr id="80" name="Google Shape;80;p15"/>
          <p:cNvSpPr txBox="1"/>
          <p:nvPr/>
        </p:nvSpPr>
        <p:spPr>
          <a:xfrm>
            <a:off x="414750" y="1422900"/>
            <a:ext cx="6942900" cy="523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800">
                <a:solidFill>
                  <a:schemeClr val="dk1"/>
                </a:solidFill>
                <a:latin typeface="Proxima Nova"/>
                <a:ea typeface="Proxima Nova"/>
                <a:cs typeface="Proxima Nova"/>
                <a:sym typeface="Proxima Nova"/>
              </a:rPr>
              <a:t>This Community Resource Guide is intended to serve as a reference for individuals and organizations seeking information on available programs and services. Please note that eligibility criteria for many programs, such as SNAP, Medi-Cal, and other public benefits are subject to change due to updates in federal, state, and local and legislative policies. For example, changes to immigration policies and/or status requirements may affect access to certain benefits.</a:t>
            </a:r>
            <a:endParaRPr sz="1800">
              <a:solidFill>
                <a:schemeClr val="dk1"/>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lang="en" sz="1800">
                <a:solidFill>
                  <a:schemeClr val="dk1"/>
                </a:solidFill>
                <a:latin typeface="Proxima Nova"/>
                <a:ea typeface="Proxima Nova"/>
                <a:cs typeface="Proxima Nova"/>
                <a:sym typeface="Proxima Nova"/>
              </a:rPr>
              <a:t>Before sharing or distributing this guide, it is strongly recommended that all information be reviewed and updated to reflect the most current eligibility guidelines and program availability.</a:t>
            </a:r>
            <a:endParaRPr sz="1800">
              <a:solidFill>
                <a:schemeClr val="dk1"/>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rPr lang="en" sz="1800">
                <a:solidFill>
                  <a:schemeClr val="dk1"/>
                </a:solidFill>
                <a:latin typeface="Proxima Nova"/>
                <a:ea typeface="Proxima Nova"/>
                <a:cs typeface="Proxima Nova"/>
                <a:sym typeface="Proxima Nova"/>
              </a:rPr>
              <a:t>We encourage users to verify information with the relevant agency or service provider to ensure accuracy and appropriateness for those seeking support.</a:t>
            </a:r>
            <a:endParaRPr sz="1800">
              <a:solidFill>
                <a:schemeClr val="dk1"/>
              </a:solidFill>
              <a:latin typeface="Proxima Nova"/>
              <a:ea typeface="Proxima Nova"/>
              <a:cs typeface="Proxima Nova"/>
              <a:sym typeface="Proxima Nova"/>
            </a:endParaRPr>
          </a:p>
        </p:txBody>
      </p:sp>
      <p:sp>
        <p:nvSpPr>
          <p:cNvPr id="81" name="Google Shape;81;p15"/>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6"/>
          <p:cNvPicPr preferRelativeResize="0"/>
          <p:nvPr/>
        </p:nvPicPr>
        <p:blipFill rotWithShape="1">
          <a:blip r:embed="rId3">
            <a:alphaModFix/>
          </a:blip>
          <a:srcRect b="9126" l="3841" r="4043" t="9605"/>
          <a:stretch/>
        </p:blipFill>
        <p:spPr>
          <a:xfrm>
            <a:off x="691074" y="6559275"/>
            <a:ext cx="6418752" cy="3076076"/>
          </a:xfrm>
          <a:prstGeom prst="rect">
            <a:avLst/>
          </a:prstGeom>
          <a:noFill/>
          <a:ln>
            <a:noFill/>
          </a:ln>
        </p:spPr>
      </p:pic>
      <p:sp>
        <p:nvSpPr>
          <p:cNvPr id="87" name="Google Shape;87;p1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8" name="Google Shape;88;p16"/>
          <p:cNvSpPr/>
          <p:nvPr/>
        </p:nvSpPr>
        <p:spPr>
          <a:xfrm>
            <a:off x="0" y="115025"/>
            <a:ext cx="7772400" cy="702000"/>
          </a:xfrm>
          <a:prstGeom prst="rect">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ontserrat"/>
              <a:ea typeface="Montserrat"/>
              <a:cs typeface="Montserrat"/>
              <a:sym typeface="Montserrat"/>
            </a:endParaRPr>
          </a:p>
        </p:txBody>
      </p:sp>
      <p:sp>
        <p:nvSpPr>
          <p:cNvPr id="89" name="Google Shape;89;p16"/>
          <p:cNvSpPr txBox="1"/>
          <p:nvPr/>
        </p:nvSpPr>
        <p:spPr>
          <a:xfrm>
            <a:off x="208025" y="154175"/>
            <a:ext cx="7101900" cy="7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Montserrat"/>
                <a:ea typeface="Montserrat"/>
                <a:cs typeface="Montserrat"/>
                <a:sym typeface="Montserrat"/>
              </a:rPr>
              <a:t>“What is Food is Medicine?”</a:t>
            </a:r>
            <a:endParaRPr b="1" i="1" sz="2400">
              <a:solidFill>
                <a:srgbClr val="0E4E9B"/>
              </a:solidFill>
              <a:latin typeface="Montserrat"/>
              <a:ea typeface="Montserrat"/>
              <a:cs typeface="Montserrat"/>
              <a:sym typeface="Montserrat"/>
            </a:endParaRPr>
          </a:p>
        </p:txBody>
      </p:sp>
      <p:sp>
        <p:nvSpPr>
          <p:cNvPr id="90" name="Google Shape;90;p16"/>
          <p:cNvSpPr txBox="1"/>
          <p:nvPr/>
        </p:nvSpPr>
        <p:spPr>
          <a:xfrm>
            <a:off x="283200" y="956475"/>
            <a:ext cx="7234500" cy="514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Food is Medicine (FIM) </a:t>
            </a:r>
            <a:r>
              <a:rPr lang="en">
                <a:solidFill>
                  <a:schemeClr val="dk1"/>
                </a:solidFill>
                <a:latin typeface="Montserrat"/>
                <a:ea typeface="Montserrat"/>
                <a:cs typeface="Montserrat"/>
                <a:sym typeface="Montserrat"/>
              </a:rPr>
              <a:t>programs show the strong connection between what we eat and our health. These programs give people healthy meals, groceries, or fresh produce that are chosen to help prevent or manage diseases. They are often part of a person’s health care plan and are connected to their medical treatment.</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b="1" lang="en">
                <a:solidFill>
                  <a:schemeClr val="dk1"/>
                </a:solidFill>
                <a:latin typeface="Montserrat"/>
                <a:ea typeface="Montserrat"/>
                <a:cs typeface="Montserrat"/>
                <a:sym typeface="Montserrat"/>
              </a:rPr>
              <a:t>Programs may include:</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317500" lvl="0" marL="457200" rtl="0" algn="l">
              <a:lnSpc>
                <a:spcPct val="100000"/>
              </a:lnSpc>
              <a:spcBef>
                <a:spcPts val="0"/>
              </a:spcBef>
              <a:spcAft>
                <a:spcPts val="0"/>
              </a:spcAft>
              <a:buClr>
                <a:schemeClr val="dk1"/>
              </a:buClr>
              <a:buSzPts val="1400"/>
              <a:buFont typeface="Montserrat"/>
              <a:buAutoNum type="arabicPeriod"/>
            </a:pPr>
            <a:r>
              <a:rPr b="1" lang="en">
                <a:solidFill>
                  <a:schemeClr val="dk1"/>
                </a:solidFill>
                <a:latin typeface="Montserrat"/>
                <a:ea typeface="Montserrat"/>
                <a:cs typeface="Montserrat"/>
                <a:sym typeface="Montserrat"/>
              </a:rPr>
              <a:t>Medically Tailored Meals (MTMs): </a:t>
            </a:r>
            <a:r>
              <a:rPr lang="en">
                <a:solidFill>
                  <a:schemeClr val="dk1"/>
                </a:solidFill>
                <a:latin typeface="Montserrat"/>
                <a:ea typeface="Montserrat"/>
                <a:cs typeface="Montserrat"/>
                <a:sym typeface="Montserrat"/>
              </a:rPr>
              <a:t>Fully prepared meals made for people with specific health conditions (like diabetes, heart disease, or cancer). Designed by a registered dietitian and delivered to the patient.</a:t>
            </a:r>
            <a:br>
              <a:rPr lang="en">
                <a:solidFill>
                  <a:schemeClr val="dk1"/>
                </a:solidFill>
                <a:latin typeface="Montserrat"/>
                <a:ea typeface="Montserrat"/>
                <a:cs typeface="Montserrat"/>
                <a:sym typeface="Montserrat"/>
              </a:rPr>
            </a:br>
            <a:endParaRPr>
              <a:solidFill>
                <a:schemeClr val="dk1"/>
              </a:solidFill>
              <a:latin typeface="Montserrat"/>
              <a:ea typeface="Montserrat"/>
              <a:cs typeface="Montserrat"/>
              <a:sym typeface="Montserrat"/>
            </a:endParaRPr>
          </a:p>
          <a:p>
            <a:pPr indent="-317500" lvl="0" marL="457200" rtl="0" algn="l">
              <a:lnSpc>
                <a:spcPct val="100000"/>
              </a:lnSpc>
              <a:spcBef>
                <a:spcPts val="0"/>
              </a:spcBef>
              <a:spcAft>
                <a:spcPts val="0"/>
              </a:spcAft>
              <a:buClr>
                <a:schemeClr val="dk1"/>
              </a:buClr>
              <a:buSzPts val="1400"/>
              <a:buFont typeface="Montserrat"/>
              <a:buAutoNum type="arabicPeriod"/>
            </a:pPr>
            <a:r>
              <a:rPr b="1" lang="en">
                <a:solidFill>
                  <a:schemeClr val="dk1"/>
                </a:solidFill>
                <a:latin typeface="Montserrat"/>
                <a:ea typeface="Montserrat"/>
                <a:cs typeface="Montserrat"/>
                <a:sym typeface="Montserrat"/>
              </a:rPr>
              <a:t>Medically Tailored Groceries (MTGs): </a:t>
            </a:r>
            <a:r>
              <a:rPr lang="en">
                <a:solidFill>
                  <a:schemeClr val="dk1"/>
                </a:solidFill>
                <a:latin typeface="Montserrat"/>
                <a:ea typeface="Montserrat"/>
                <a:cs typeface="Montserrat"/>
                <a:sym typeface="Montserrat"/>
              </a:rPr>
              <a:t>Bags of groceries chosen to fit a person’s medical needs, usually with some guidance on how to prepare them.</a:t>
            </a:r>
            <a:br>
              <a:rPr lang="en">
                <a:solidFill>
                  <a:schemeClr val="dk1"/>
                </a:solidFill>
                <a:latin typeface="Montserrat"/>
                <a:ea typeface="Montserrat"/>
                <a:cs typeface="Montserrat"/>
                <a:sym typeface="Montserrat"/>
              </a:rPr>
            </a:br>
            <a:endParaRPr>
              <a:solidFill>
                <a:schemeClr val="dk1"/>
              </a:solidFill>
              <a:latin typeface="Montserrat"/>
              <a:ea typeface="Montserrat"/>
              <a:cs typeface="Montserrat"/>
              <a:sym typeface="Montserrat"/>
            </a:endParaRPr>
          </a:p>
          <a:p>
            <a:pPr indent="-317500" lvl="0" marL="457200" rtl="0" algn="l">
              <a:lnSpc>
                <a:spcPct val="100000"/>
              </a:lnSpc>
              <a:spcBef>
                <a:spcPts val="0"/>
              </a:spcBef>
              <a:spcAft>
                <a:spcPts val="0"/>
              </a:spcAft>
              <a:buClr>
                <a:schemeClr val="dk1"/>
              </a:buClr>
              <a:buSzPts val="1400"/>
              <a:buFont typeface="Montserrat"/>
              <a:buAutoNum type="arabicPeriod"/>
            </a:pPr>
            <a:r>
              <a:rPr b="1" lang="en">
                <a:solidFill>
                  <a:schemeClr val="dk1"/>
                </a:solidFill>
                <a:latin typeface="Montserrat"/>
                <a:ea typeface="Montserrat"/>
                <a:cs typeface="Montserrat"/>
                <a:sym typeface="Montserrat"/>
              </a:rPr>
              <a:t>Produce Prescription Programs (Produce Rx): </a:t>
            </a:r>
            <a:r>
              <a:rPr lang="en">
                <a:solidFill>
                  <a:schemeClr val="dk1"/>
                </a:solidFill>
                <a:latin typeface="Montserrat"/>
                <a:ea typeface="Montserrat"/>
                <a:cs typeface="Montserrat"/>
                <a:sym typeface="Montserrat"/>
              </a:rPr>
              <a:t>Vouchers or cards that patients can use to buy fresh fruits and vegetables at grocery stores or farmers markets.</a:t>
            </a:r>
            <a:endParaRPr>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317500" lvl="0" marL="457200" rtl="0" algn="l">
              <a:lnSpc>
                <a:spcPct val="100000"/>
              </a:lnSpc>
              <a:spcBef>
                <a:spcPts val="0"/>
              </a:spcBef>
              <a:spcAft>
                <a:spcPts val="0"/>
              </a:spcAft>
              <a:buClr>
                <a:schemeClr val="dk1"/>
              </a:buClr>
              <a:buSzPts val="1400"/>
              <a:buFont typeface="Montserrat"/>
              <a:buAutoNum type="arabicPeriod"/>
            </a:pPr>
            <a:r>
              <a:rPr b="1" lang="en">
                <a:solidFill>
                  <a:schemeClr val="dk1"/>
                </a:solidFill>
                <a:latin typeface="Montserrat"/>
                <a:ea typeface="Montserrat"/>
                <a:cs typeface="Montserrat"/>
                <a:sym typeface="Montserrat"/>
              </a:rPr>
              <a:t>Nutrition security programs: (SNAP, WIC, School Meals, CSA programs)</a:t>
            </a:r>
            <a:r>
              <a:rPr lang="en">
                <a:solidFill>
                  <a:schemeClr val="dk1"/>
                </a:solidFill>
                <a:latin typeface="Montserrat"/>
                <a:ea typeface="Montserrat"/>
                <a:cs typeface="Montserrat"/>
                <a:sym typeface="Montserrat"/>
              </a:rPr>
              <a:t> Programs that help make sure people have enough healthy food to eat every day.</a:t>
            </a:r>
            <a:endParaRPr>
              <a:solidFill>
                <a:schemeClr val="dk1"/>
              </a:solidFill>
              <a:latin typeface="Montserrat"/>
              <a:ea typeface="Montserrat"/>
              <a:cs typeface="Montserrat"/>
              <a:sym typeface="Montserrat"/>
            </a:endParaRPr>
          </a:p>
        </p:txBody>
      </p:sp>
      <p:sp>
        <p:nvSpPr>
          <p:cNvPr id="91" name="Google Shape;91;p16"/>
          <p:cNvSpPr txBox="1"/>
          <p:nvPr/>
        </p:nvSpPr>
        <p:spPr>
          <a:xfrm>
            <a:off x="387300" y="9581175"/>
            <a:ext cx="6997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2"/>
                </a:solidFill>
                <a:latin typeface="Montserrat"/>
                <a:ea typeface="Montserrat"/>
                <a:cs typeface="Montserrat"/>
                <a:sym typeface="Montserrat"/>
              </a:rPr>
              <a:t>Source: https://tuftsfoodismedicine.org/wp-content/uploads/2024/04/Food-is-Medicine-Flyer-v2.pdf</a:t>
            </a:r>
            <a:endParaRPr sz="800">
              <a:solidFill>
                <a:schemeClr val="dk2"/>
              </a:solidFill>
              <a:latin typeface="Montserrat"/>
              <a:ea typeface="Montserrat"/>
              <a:cs typeface="Montserrat"/>
              <a:sym typeface="Montserrat"/>
            </a:endParaRPr>
          </a:p>
        </p:txBody>
      </p:sp>
      <p:sp>
        <p:nvSpPr>
          <p:cNvPr id="92" name="Google Shape;92;p16"/>
          <p:cNvSpPr/>
          <p:nvPr/>
        </p:nvSpPr>
        <p:spPr>
          <a:xfrm>
            <a:off x="1509000" y="6215100"/>
            <a:ext cx="4754400" cy="461700"/>
          </a:xfrm>
          <a:prstGeom prst="rect">
            <a:avLst/>
          </a:prstGeom>
          <a:solidFill>
            <a:srgbClr val="0E4E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6"/>
          <p:cNvSpPr txBox="1"/>
          <p:nvPr/>
        </p:nvSpPr>
        <p:spPr>
          <a:xfrm>
            <a:off x="1523250" y="6097575"/>
            <a:ext cx="4754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Montserrat"/>
                <a:ea typeface="Montserrat"/>
                <a:cs typeface="Montserrat"/>
                <a:sym typeface="Montserrat"/>
              </a:rPr>
              <a:t>The Food is Medicine Pyramid</a:t>
            </a:r>
            <a:endParaRPr b="1" sz="1800">
              <a:solidFill>
                <a:schemeClr val="lt1"/>
              </a:solidFill>
              <a:latin typeface="Montserrat"/>
              <a:ea typeface="Montserrat"/>
              <a:cs typeface="Montserrat"/>
              <a:sym typeface="Montserrat"/>
            </a:endParaRPr>
          </a:p>
        </p:txBody>
      </p:sp>
      <p:sp>
        <p:nvSpPr>
          <p:cNvPr id="94" name="Google Shape;94;p16"/>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8" name="Shape 98"/>
        <p:cNvGrpSpPr/>
        <p:nvPr/>
      </p:nvGrpSpPr>
      <p:grpSpPr>
        <a:xfrm>
          <a:off x="0" y="0"/>
          <a:ext cx="0" cy="0"/>
          <a:chOff x="0" y="0"/>
          <a:chExt cx="0" cy="0"/>
        </a:xfrm>
      </p:grpSpPr>
      <p:sp>
        <p:nvSpPr>
          <p:cNvPr id="99" name="Google Shape;99;p17"/>
          <p:cNvSpPr txBox="1"/>
          <p:nvPr/>
        </p:nvSpPr>
        <p:spPr>
          <a:xfrm>
            <a:off x="1752600" y="157175"/>
            <a:ext cx="2743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solidFill>
                <a:schemeClr val="dk2"/>
              </a:solidFill>
              <a:latin typeface="Montserrat"/>
              <a:ea typeface="Montserrat"/>
              <a:cs typeface="Montserrat"/>
              <a:sym typeface="Montserrat"/>
            </a:endParaRPr>
          </a:p>
        </p:txBody>
      </p:sp>
      <p:sp>
        <p:nvSpPr>
          <p:cNvPr id="100" name="Google Shape;100;p17"/>
          <p:cNvSpPr/>
          <p:nvPr/>
        </p:nvSpPr>
        <p:spPr>
          <a:xfrm>
            <a:off x="0" y="115025"/>
            <a:ext cx="7772400" cy="738900"/>
          </a:xfrm>
          <a:prstGeom prst="rect">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ontserrat"/>
              <a:ea typeface="Montserrat"/>
              <a:cs typeface="Montserrat"/>
              <a:sym typeface="Montserrat"/>
            </a:endParaRPr>
          </a:p>
        </p:txBody>
      </p:sp>
      <p:sp>
        <p:nvSpPr>
          <p:cNvPr id="101" name="Google Shape;101;p17"/>
          <p:cNvSpPr txBox="1"/>
          <p:nvPr/>
        </p:nvSpPr>
        <p:spPr>
          <a:xfrm>
            <a:off x="208025" y="154175"/>
            <a:ext cx="7101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Montserrat"/>
                <a:ea typeface="Montserrat"/>
                <a:cs typeface="Montserrat"/>
                <a:sym typeface="Montserrat"/>
              </a:rPr>
              <a:t>Food is Medicine</a:t>
            </a:r>
            <a:r>
              <a:rPr b="1" lang="en" sz="1800">
                <a:solidFill>
                  <a:schemeClr val="lt1"/>
                </a:solidFill>
                <a:latin typeface="Montserrat"/>
                <a:ea typeface="Montserrat"/>
                <a:cs typeface="Montserrat"/>
                <a:sym typeface="Montserrat"/>
              </a:rPr>
              <a:t> State and Federal Benefits: </a:t>
            </a:r>
            <a:endParaRPr b="1" sz="1800">
              <a:solidFill>
                <a:schemeClr val="lt1"/>
              </a:solidFill>
              <a:latin typeface="Montserrat"/>
              <a:ea typeface="Montserrat"/>
              <a:cs typeface="Montserrat"/>
              <a:sym typeface="Montserrat"/>
            </a:endParaRPr>
          </a:p>
          <a:p>
            <a:pPr indent="0" lvl="0" marL="0" rtl="0" algn="l">
              <a:spcBef>
                <a:spcPts val="0"/>
              </a:spcBef>
              <a:spcAft>
                <a:spcPts val="0"/>
              </a:spcAft>
              <a:buNone/>
            </a:pPr>
            <a:r>
              <a:rPr b="1" i="1" lang="en" sz="1800">
                <a:solidFill>
                  <a:srgbClr val="0E4E9B"/>
                </a:solidFill>
                <a:latin typeface="Montserrat"/>
                <a:ea typeface="Montserrat"/>
                <a:cs typeface="Montserrat"/>
                <a:sym typeface="Montserrat"/>
              </a:rPr>
              <a:t>Enrollment and Eligibility </a:t>
            </a:r>
            <a:endParaRPr b="1" i="1" sz="1800">
              <a:solidFill>
                <a:srgbClr val="0E4E9B"/>
              </a:solidFill>
              <a:latin typeface="Montserrat"/>
              <a:ea typeface="Montserrat"/>
              <a:cs typeface="Montserrat"/>
              <a:sym typeface="Montserrat"/>
            </a:endParaRPr>
          </a:p>
        </p:txBody>
      </p:sp>
      <p:graphicFrame>
        <p:nvGraphicFramePr>
          <p:cNvPr id="102" name="Google Shape;102;p17"/>
          <p:cNvGraphicFramePr/>
          <p:nvPr/>
        </p:nvGraphicFramePr>
        <p:xfrm>
          <a:off x="208025" y="1513050"/>
          <a:ext cx="3000000" cy="3000000"/>
        </p:xfrm>
        <a:graphic>
          <a:graphicData uri="http://schemas.openxmlformats.org/drawingml/2006/table">
            <a:tbl>
              <a:tblPr>
                <a:noFill/>
                <a:tableStyleId>{6093FA95-5003-429E-9D9F-627108F39473}</a:tableStyleId>
              </a:tblPr>
              <a:tblGrid>
                <a:gridCol w="1821050"/>
                <a:gridCol w="2537850"/>
                <a:gridCol w="1805400"/>
                <a:gridCol w="1219550"/>
              </a:tblGrid>
              <a:tr h="323750">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Benefit or Program</a:t>
                      </a:r>
                      <a:endParaRPr b="1" sz="1000">
                        <a:solidFill>
                          <a:schemeClr val="lt1"/>
                        </a:solidFill>
                        <a:latin typeface="Montserrat"/>
                        <a:ea typeface="Montserrat"/>
                        <a:cs typeface="Montserrat"/>
                        <a:sym typeface="Montserrat"/>
                      </a:endParaRPr>
                    </a:p>
                  </a:txBody>
                  <a:tcPr marT="91425" marB="91425" marR="91425" marL="91425">
                    <a:solidFill>
                      <a:srgbClr val="155E97"/>
                    </a:solidFill>
                  </a:tcPr>
                </a:tc>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Are you eligible?</a:t>
                      </a:r>
                      <a:endParaRPr b="1" sz="1000">
                        <a:solidFill>
                          <a:schemeClr val="lt1"/>
                        </a:solidFill>
                        <a:latin typeface="Montserrat"/>
                        <a:ea typeface="Montserrat"/>
                        <a:cs typeface="Montserrat"/>
                        <a:sym typeface="Montserrat"/>
                      </a:endParaRPr>
                    </a:p>
                  </a:txBody>
                  <a:tcPr marT="91425" marB="91425" marR="91425" marL="91425">
                    <a:solidFill>
                      <a:srgbClr val="155E97"/>
                    </a:solidFill>
                  </a:tcPr>
                </a:tc>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How to enro</a:t>
                      </a:r>
                      <a:r>
                        <a:rPr b="1" lang="en" sz="1000">
                          <a:solidFill>
                            <a:schemeClr val="lt1"/>
                          </a:solidFill>
                          <a:latin typeface="Montserrat"/>
                          <a:ea typeface="Montserrat"/>
                          <a:cs typeface="Montserrat"/>
                          <a:sym typeface="Montserrat"/>
                        </a:rPr>
                        <a:t>ll</a:t>
                      </a:r>
                      <a:endParaRPr b="1" sz="1000">
                        <a:solidFill>
                          <a:schemeClr val="lt1"/>
                        </a:solidFill>
                        <a:latin typeface="Montserrat"/>
                        <a:ea typeface="Montserrat"/>
                        <a:cs typeface="Montserrat"/>
                        <a:sym typeface="Montserrat"/>
                      </a:endParaRPr>
                    </a:p>
                  </a:txBody>
                  <a:tcPr marT="91425" marB="91425" marR="91425" marL="91425">
                    <a:solidFill>
                      <a:srgbClr val="155E97"/>
                    </a:solidFill>
                  </a:tcPr>
                </a:tc>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Who to contact</a:t>
                      </a:r>
                      <a:endParaRPr b="1" sz="1000">
                        <a:solidFill>
                          <a:schemeClr val="lt1"/>
                        </a:solidFill>
                        <a:latin typeface="Montserrat"/>
                        <a:ea typeface="Montserrat"/>
                        <a:cs typeface="Montserrat"/>
                        <a:sym typeface="Montserrat"/>
                      </a:endParaRPr>
                    </a:p>
                  </a:txBody>
                  <a:tcPr marT="91425" marB="91425" marR="91425" marL="91425">
                    <a:solidFill>
                      <a:srgbClr val="155E97"/>
                    </a:solidFill>
                  </a:tcPr>
                </a:tc>
              </a:tr>
              <a:tr h="2972800">
                <a:tc>
                  <a:txBody>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CalFresh</a:t>
                      </a:r>
                      <a:r>
                        <a:rPr lang="en" sz="1000">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Supplemental </a:t>
                      </a:r>
                      <a:r>
                        <a:rPr lang="en" sz="1000">
                          <a:solidFill>
                            <a:schemeClr val="dk1"/>
                          </a:solidFill>
                          <a:latin typeface="Montserrat"/>
                          <a:ea typeface="Montserrat"/>
                          <a:cs typeface="Montserrat"/>
                          <a:sym typeface="Montserrat"/>
                        </a:rPr>
                        <a:t>Nutrition</a:t>
                      </a:r>
                      <a:r>
                        <a:rPr lang="en" sz="1000">
                          <a:solidFill>
                            <a:schemeClr val="dk1"/>
                          </a:solidFill>
                          <a:latin typeface="Montserrat"/>
                          <a:ea typeface="Montserrat"/>
                          <a:cs typeface="Montserrat"/>
                          <a:sym typeface="Montserrat"/>
                        </a:rPr>
                        <a:t> Assistance Program (SNAP)): </a:t>
                      </a:r>
                      <a:r>
                        <a:rPr lang="en" sz="1000">
                          <a:solidFill>
                            <a:schemeClr val="dk1"/>
                          </a:solidFill>
                          <a:latin typeface="Montserrat"/>
                          <a:ea typeface="Montserrat"/>
                          <a:cs typeface="Montserrat"/>
                          <a:sym typeface="Montserrat"/>
                        </a:rPr>
                        <a:t>CalFresh benefits stretch food budgets, allowing individuals and families to afford nutritious food, including more fruit, vegetables and other healthy foods.</a:t>
                      </a:r>
                      <a:endParaRPr sz="1000">
                        <a:solidFill>
                          <a:schemeClr val="dk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Individuals and families including U.S. citizens, legal residents, and noncitizens with certain immigration statuses may be eligible for CalFresh.</a:t>
                      </a:r>
                      <a:endParaRPr sz="1000">
                        <a:solidFill>
                          <a:schemeClr val="dk1"/>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 sz="1000">
                          <a:solidFill>
                            <a:schemeClr val="dk1"/>
                          </a:solidFill>
                          <a:latin typeface="Montserrat"/>
                          <a:ea typeface="Montserrat"/>
                          <a:cs typeface="Montserrat"/>
                          <a:sym typeface="Montserrat"/>
                        </a:rPr>
                        <a:t>Households need to have gross monthly income of less than or equal to the current limit to be eligible for CalFresh.</a:t>
                      </a:r>
                      <a:endParaRPr sz="1000">
                        <a:solidFill>
                          <a:schemeClr val="dk1"/>
                        </a:solidFill>
                        <a:latin typeface="Montserrat"/>
                        <a:ea typeface="Montserrat"/>
                        <a:cs typeface="Montserrat"/>
                        <a:sym typeface="Montserrat"/>
                      </a:endParaRPr>
                    </a:p>
                    <a:p>
                      <a:pPr indent="0" lvl="0" marL="0" rtl="0" algn="l">
                        <a:lnSpc>
                          <a:spcPct val="100000"/>
                        </a:lnSpc>
                        <a:spcBef>
                          <a:spcPts val="120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Most adults age 18 to 50, who do not have a child in the home, must register to work or work at least 20 hours per week, or an average of 80 hours per month, to get CalFresh.</a:t>
                      </a:r>
                      <a:endParaRPr sz="1000">
                        <a:solidFill>
                          <a:schemeClr val="dk1"/>
                        </a:solidFill>
                        <a:latin typeface="Montserrat"/>
                        <a:ea typeface="Montserrat"/>
                        <a:cs typeface="Montserrat"/>
                        <a:sym typeface="Montserrat"/>
                      </a:endParaRPr>
                    </a:p>
                    <a:p>
                      <a:pPr indent="0" lvl="0" marL="0" rtl="0" algn="l">
                        <a:lnSpc>
                          <a:spcPct val="100000"/>
                        </a:lnSpc>
                        <a:spcBef>
                          <a:spcPts val="1200"/>
                        </a:spcBef>
                        <a:spcAft>
                          <a:spcPts val="1200"/>
                        </a:spcAft>
                        <a:buNone/>
                      </a:pPr>
                      <a:r>
                        <a:rPr lang="en" sz="1000">
                          <a:solidFill>
                            <a:schemeClr val="dk1"/>
                          </a:solidFill>
                          <a:latin typeface="Montserrat"/>
                          <a:ea typeface="Montserrat"/>
                          <a:cs typeface="Montserrat"/>
                          <a:sym typeface="Montserrat"/>
                        </a:rPr>
                        <a:t>People 60+ with a disability may have a higher income and still qualify.</a:t>
                      </a:r>
                      <a:endParaRPr sz="1000">
                        <a:solidFill>
                          <a:schemeClr val="dk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To apply for CalFresh c</a:t>
                      </a:r>
                      <a:r>
                        <a:rPr lang="en" sz="1000">
                          <a:solidFill>
                            <a:schemeClr val="dk1"/>
                          </a:solidFill>
                          <a:latin typeface="Montserrat"/>
                          <a:ea typeface="Montserrat"/>
                          <a:cs typeface="Montserrat"/>
                          <a:sym typeface="Montserrat"/>
                        </a:rPr>
                        <a:t>all the state-wide</a:t>
                      </a:r>
                      <a:r>
                        <a:rPr lang="en" sz="1000">
                          <a:solidFill>
                            <a:schemeClr val="dk1"/>
                          </a:solidFill>
                          <a:latin typeface="Montserrat"/>
                          <a:ea typeface="Montserrat"/>
                          <a:cs typeface="Montserrat"/>
                          <a:sym typeface="Montserrat"/>
                        </a:rPr>
                        <a:t> CalFresh hotline or contact the county directly. Applicants can find the contact information for their county in the phone book or </a:t>
                      </a:r>
                      <a:r>
                        <a:rPr lang="en" sz="1000">
                          <a:solidFill>
                            <a:schemeClr val="dk1"/>
                          </a:solidFill>
                          <a:uFill>
                            <a:noFill/>
                          </a:uFill>
                          <a:latin typeface="Montserrat"/>
                          <a:ea typeface="Montserrat"/>
                          <a:cs typeface="Montserrat"/>
                          <a:sym typeface="Montserrat"/>
                          <a:hlinkClick r:id="rId3">
                            <a:extLst>
                              <a:ext uri="{A12FA001-AC4F-418D-AE19-62706E023703}">
                                <ahyp:hlinkClr val="tx"/>
                              </a:ext>
                            </a:extLst>
                          </a:hlinkClick>
                        </a:rPr>
                        <a:t>online</a:t>
                      </a:r>
                      <a:r>
                        <a:rPr lang="en"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indent="0" lvl="0" marL="0" rtl="0" algn="l">
                        <a:lnSpc>
                          <a:spcPct val="100000"/>
                        </a:lnSpc>
                        <a:spcBef>
                          <a:spcPts val="1500"/>
                        </a:spcBef>
                        <a:spcAft>
                          <a:spcPts val="0"/>
                        </a:spcAft>
                        <a:buNone/>
                      </a:pPr>
                      <a:r>
                        <a:rPr lang="en" sz="1000">
                          <a:solidFill>
                            <a:schemeClr val="dk1"/>
                          </a:solidFill>
                          <a:latin typeface="Montserrat"/>
                          <a:ea typeface="Montserrat"/>
                          <a:cs typeface="Montserrat"/>
                          <a:sym typeface="Montserrat"/>
                        </a:rPr>
                        <a:t>Download an application from the Web: A person can also </a:t>
                      </a:r>
                      <a:r>
                        <a:rPr lang="en" sz="1000" u="sng">
                          <a:solidFill>
                            <a:schemeClr val="hlink"/>
                          </a:solidFill>
                          <a:latin typeface="Montserrat"/>
                          <a:ea typeface="Montserrat"/>
                          <a:cs typeface="Montserrat"/>
                          <a:sym typeface="Montserrat"/>
                          <a:hlinkClick r:id="rId4"/>
                        </a:rPr>
                        <a:t>download a CalFresh application</a:t>
                      </a:r>
                      <a:r>
                        <a:rPr lang="en" sz="1000">
                          <a:solidFill>
                            <a:schemeClr val="dk1"/>
                          </a:solidFill>
                          <a:latin typeface="Montserrat"/>
                          <a:ea typeface="Montserrat"/>
                          <a:cs typeface="Montserrat"/>
                          <a:sym typeface="Montserrat"/>
                        </a:rPr>
                        <a:t> in a number of languages.</a:t>
                      </a:r>
                      <a:endParaRPr sz="1000">
                        <a:solidFill>
                          <a:schemeClr val="dk1"/>
                        </a:solidFill>
                        <a:latin typeface="Montserrat"/>
                        <a:ea typeface="Montserrat"/>
                        <a:cs typeface="Montserrat"/>
                        <a:sym typeface="Montserrat"/>
                      </a:endParaRPr>
                    </a:p>
                    <a:p>
                      <a:pPr indent="0" lvl="0" marL="0" rtl="0" algn="l">
                        <a:lnSpc>
                          <a:spcPct val="100000"/>
                        </a:lnSpc>
                        <a:spcBef>
                          <a:spcPts val="1500"/>
                        </a:spcBef>
                        <a:spcAft>
                          <a:spcPts val="1500"/>
                        </a:spcAft>
                        <a:buClr>
                          <a:schemeClr val="dk1"/>
                        </a:buClr>
                        <a:buSzPts val="1100"/>
                        <a:buFont typeface="Arial"/>
                        <a:buNone/>
                      </a:pPr>
                      <a:r>
                        <a:rPr lang="en" sz="1000">
                          <a:solidFill>
                            <a:schemeClr val="dk1"/>
                          </a:solidFill>
                          <a:latin typeface="Montserrat"/>
                          <a:ea typeface="Montserrat"/>
                          <a:cs typeface="Montserrat"/>
                          <a:sym typeface="Montserrat"/>
                        </a:rPr>
                        <a:t>Apply online: People can apply on-line using the </a:t>
                      </a:r>
                      <a:r>
                        <a:rPr lang="en" sz="1000" u="sng">
                          <a:solidFill>
                            <a:schemeClr val="accent5"/>
                          </a:solidFill>
                          <a:latin typeface="Montserrat"/>
                          <a:ea typeface="Montserrat"/>
                          <a:cs typeface="Montserrat"/>
                          <a:sym typeface="Montserrat"/>
                          <a:hlinkClick r:id="rId5">
                            <a:extLst>
                              <a:ext uri="{A12FA001-AC4F-418D-AE19-62706E023703}">
                                <ahyp:hlinkClr val="tx"/>
                              </a:ext>
                            </a:extLst>
                          </a:hlinkClick>
                        </a:rPr>
                        <a:t>BenefitsCal system</a:t>
                      </a:r>
                      <a:r>
                        <a:rPr lang="en"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CalFresh Benefits Helpline</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1-877-847-3663</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Or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i="1" lang="en" sz="1000">
                          <a:solidFill>
                            <a:schemeClr val="dk1"/>
                          </a:solidFill>
                          <a:latin typeface="Montserrat"/>
                          <a:ea typeface="Montserrat"/>
                          <a:cs typeface="Montserrat"/>
                          <a:sym typeface="Montserrat"/>
                        </a:rPr>
                        <a:t>[Local or county administrator contact information]</a:t>
                      </a:r>
                      <a:endParaRPr i="1" sz="1000">
                        <a:solidFill>
                          <a:schemeClr val="dk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r>
              <a:tr h="2494475">
                <a:tc>
                  <a:txBody>
                    <a:bodyPr/>
                    <a:lstStyle/>
                    <a:p>
                      <a:pPr indent="0" lvl="0" marL="0" rtl="0" algn="l">
                        <a:lnSpc>
                          <a:spcPct val="100000"/>
                        </a:lnSpc>
                        <a:spcBef>
                          <a:spcPts val="0"/>
                        </a:spcBef>
                        <a:spcAft>
                          <a:spcPts val="0"/>
                        </a:spcAft>
                        <a:buNone/>
                      </a:pPr>
                      <a:r>
                        <a:rPr b="1" lang="en" sz="1050">
                          <a:solidFill>
                            <a:schemeClr val="dk1"/>
                          </a:solidFill>
                          <a:latin typeface="Montserrat"/>
                          <a:ea typeface="Montserrat"/>
                          <a:cs typeface="Montserrat"/>
                          <a:sym typeface="Montserrat"/>
                        </a:rPr>
                        <a:t>California Food Assistance Program (CFAP) </a:t>
                      </a:r>
                      <a:r>
                        <a:rPr lang="en" sz="1050">
                          <a:solidFill>
                            <a:schemeClr val="dk1"/>
                          </a:solidFill>
                          <a:latin typeface="Montserrat"/>
                          <a:ea typeface="Montserrat"/>
                          <a:cs typeface="Montserrat"/>
                          <a:sym typeface="Montserrat"/>
                        </a:rPr>
                        <a:t>state-funded food benefits through the California Food Assistance Program (CFAP) for noncitizens who do not qualify for CalFresh benefits which are federally funded. </a:t>
                      </a:r>
                      <a:endParaRPr b="1"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50">
                          <a:solidFill>
                            <a:schemeClr val="dk1"/>
                          </a:solidFill>
                          <a:latin typeface="Montserrat"/>
                          <a:ea typeface="Montserrat"/>
                          <a:cs typeface="Montserrat"/>
                          <a:sym typeface="Montserrat"/>
                        </a:rPr>
                        <a:t>In order to be eligible to CFAP, noncitizens must currently be ineligible for CalFresh benefits solely due to their immigration status under the Personal Responsibility and Work Opportunity Reconciliation Act</a:t>
                      </a:r>
                      <a:endParaRPr sz="1050">
                        <a:solidFill>
                          <a:schemeClr val="dk1"/>
                        </a:solidFill>
                        <a:latin typeface="Montserrat"/>
                        <a:ea typeface="Montserrat"/>
                        <a:cs typeface="Montserrat"/>
                        <a:sym typeface="Montserrat"/>
                      </a:endParaRPr>
                    </a:p>
                    <a:p>
                      <a:pPr indent="-295275" lvl="0" marL="285750" rtl="0" algn="l">
                        <a:lnSpc>
                          <a:spcPct val="100000"/>
                        </a:lnSpc>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Lawful Permanent Residents (LPR) who have not met the five (5) year United States (U.S.) residency requirement or 40 qualifying work quarters criteria;</a:t>
                      </a:r>
                      <a:endParaRPr sz="1050">
                        <a:solidFill>
                          <a:schemeClr val="dk1"/>
                        </a:solidFill>
                        <a:latin typeface="Montserrat"/>
                        <a:ea typeface="Montserrat"/>
                        <a:cs typeface="Montserrat"/>
                        <a:sym typeface="Montserrat"/>
                      </a:endParaRPr>
                    </a:p>
                    <a:p>
                      <a:pPr indent="-295275" lvl="0" marL="285750" rtl="0" algn="l">
                        <a:lnSpc>
                          <a:spcPct val="100000"/>
                        </a:lnSpc>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Parolees, Conditional entrants; or Are battered or abused.</a:t>
                      </a:r>
                      <a:endParaRPr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1500"/>
                        </a:spcAft>
                        <a:buNone/>
                      </a:pPr>
                      <a:r>
                        <a:rPr lang="en" sz="1050">
                          <a:solidFill>
                            <a:schemeClr val="dk1"/>
                          </a:solidFill>
                          <a:latin typeface="Montserrat"/>
                          <a:ea typeface="Montserrat"/>
                          <a:cs typeface="Montserrat"/>
                          <a:sym typeface="Montserrat"/>
                        </a:rPr>
                        <a:t>To apply for CFAP benefits, please visit </a:t>
                      </a:r>
                      <a:r>
                        <a:rPr lang="en" sz="1050" u="sng">
                          <a:solidFill>
                            <a:schemeClr val="dk1"/>
                          </a:solidFill>
                          <a:latin typeface="Montserrat"/>
                          <a:ea typeface="Montserrat"/>
                          <a:cs typeface="Montserrat"/>
                          <a:sym typeface="Montserrat"/>
                          <a:hlinkClick r:id="rId6">
                            <a:extLst>
                              <a:ext uri="{A12FA001-AC4F-418D-AE19-62706E023703}">
                                <ahyp:hlinkClr val="tx"/>
                              </a:ext>
                            </a:extLst>
                          </a:hlinkClick>
                        </a:rPr>
                        <a:t>CalFreshFood.org </a:t>
                      </a:r>
                      <a:r>
                        <a:rPr lang="en" sz="1050">
                          <a:solidFill>
                            <a:schemeClr val="dk1"/>
                          </a:solidFill>
                          <a:latin typeface="Montserrat"/>
                          <a:ea typeface="Montserrat"/>
                          <a:cs typeface="Montserrat"/>
                          <a:sym typeface="Montserrat"/>
                        </a:rPr>
                        <a:t>or </a:t>
                      </a:r>
                      <a:r>
                        <a:rPr lang="en" sz="1050" u="sng">
                          <a:solidFill>
                            <a:schemeClr val="dk1"/>
                          </a:solidFill>
                          <a:latin typeface="Montserrat"/>
                          <a:ea typeface="Montserrat"/>
                          <a:cs typeface="Montserrat"/>
                          <a:sym typeface="Montserrat"/>
                          <a:hlinkClick r:id="rId7">
                            <a:extLst>
                              <a:ext uri="{A12FA001-AC4F-418D-AE19-62706E023703}">
                                <ahyp:hlinkClr val="tx"/>
                              </a:ext>
                            </a:extLst>
                          </a:hlinkClick>
                        </a:rPr>
                        <a:t>contact your county office</a:t>
                      </a:r>
                      <a:r>
                        <a:rPr lang="en" sz="1050">
                          <a:solidFill>
                            <a:schemeClr val="dk1"/>
                          </a:solidFill>
                          <a:latin typeface="Montserrat"/>
                          <a:ea typeface="Montserrat"/>
                          <a:cs typeface="Montserrat"/>
                          <a:sym typeface="Montserrat"/>
                        </a:rPr>
                        <a:t>. CFAP and CalFresh use the same application. When you apply for CalFresh, the county will figure out if you are eligible for either CalFresh or CFAP. </a:t>
                      </a:r>
                      <a:endParaRPr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50">
                          <a:solidFill>
                            <a:schemeClr val="dk1"/>
                          </a:solidFill>
                          <a:latin typeface="Montserrat"/>
                          <a:ea typeface="Montserrat"/>
                          <a:cs typeface="Montserrat"/>
                          <a:sym typeface="Montserrat"/>
                        </a:rPr>
                        <a:t>CalFresh Benefits Helpline</a:t>
                      </a:r>
                      <a:endParaRPr sz="105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50">
                          <a:solidFill>
                            <a:schemeClr val="dk1"/>
                          </a:solidFill>
                          <a:latin typeface="Montserrat"/>
                          <a:ea typeface="Montserrat"/>
                          <a:cs typeface="Montserrat"/>
                          <a:sym typeface="Montserrat"/>
                        </a:rPr>
                        <a:t>1-877-847-3663</a:t>
                      </a:r>
                      <a:endParaRPr sz="105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05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50">
                          <a:solidFill>
                            <a:schemeClr val="dk1"/>
                          </a:solidFill>
                          <a:latin typeface="Montserrat"/>
                          <a:ea typeface="Montserrat"/>
                          <a:cs typeface="Montserrat"/>
                          <a:sym typeface="Montserrat"/>
                        </a:rPr>
                        <a:t>Or </a:t>
                      </a:r>
                      <a:endParaRPr sz="105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05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i="1" lang="en" sz="1050">
                          <a:solidFill>
                            <a:schemeClr val="dk1"/>
                          </a:solidFill>
                          <a:latin typeface="Montserrat"/>
                          <a:ea typeface="Montserrat"/>
                          <a:cs typeface="Montserrat"/>
                          <a:sym typeface="Montserrat"/>
                        </a:rPr>
                        <a:t>[Local or county administrator contact information]</a:t>
                      </a:r>
                      <a:endParaRPr i="1"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105625">
                <a:tc>
                  <a:txBody>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Woman, Infants, and Children (WIC)</a:t>
                      </a:r>
                      <a:r>
                        <a:rPr lang="en" sz="1000">
                          <a:solidFill>
                            <a:schemeClr val="dk1"/>
                          </a:solidFill>
                          <a:latin typeface="Montserrat"/>
                          <a:ea typeface="Montserrat"/>
                          <a:cs typeface="Montserrat"/>
                          <a:sym typeface="Montserrat"/>
                        </a:rPr>
                        <a:t>: WIC provides free, healthy foods and personalized nutrition education, breastfeeding support and referrals to other services.</a:t>
                      </a:r>
                      <a:endParaRPr sz="1000">
                        <a:solidFill>
                          <a:schemeClr val="dk1"/>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WIC serves individuals who are </a:t>
                      </a:r>
                      <a:r>
                        <a:rPr lang="en" sz="1000">
                          <a:solidFill>
                            <a:schemeClr val="dk1"/>
                          </a:solidFill>
                          <a:latin typeface="Montserrat"/>
                          <a:ea typeface="Montserrat"/>
                          <a:cs typeface="Montserrat"/>
                          <a:sym typeface="Montserrat"/>
                        </a:rPr>
                        <a:t>pregnant</a:t>
                      </a:r>
                      <a:r>
                        <a:rPr lang="en" sz="1000">
                          <a:solidFill>
                            <a:schemeClr val="dk1"/>
                          </a:solidFill>
                          <a:latin typeface="Montserrat"/>
                          <a:ea typeface="Montserrat"/>
                          <a:cs typeface="Montserrat"/>
                          <a:sym typeface="Montserrat"/>
                        </a:rPr>
                        <a:t>, breastfeeding or chestfeeding, just had a baby (or recent pregnancy loss) in the last six months; or Individuals who have  a child or care for a child under age 5; and Have low-to-medium income or receive Medi-Cal, CalWORKs (TANF), or CalFresh (SNAP) benefits; and</a:t>
                      </a:r>
                      <a:endParaRPr sz="1000">
                        <a:solidFill>
                          <a:schemeClr val="dk1"/>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 sz="1000">
                          <a:solidFill>
                            <a:schemeClr val="dk1"/>
                          </a:solidFill>
                          <a:latin typeface="Montserrat"/>
                          <a:ea typeface="Montserrat"/>
                          <a:cs typeface="Montserrat"/>
                          <a:sym typeface="Montserrat"/>
                        </a:rPr>
                        <a:t>Live in California.</a:t>
                      </a:r>
                      <a:endParaRPr sz="1000">
                        <a:solidFill>
                          <a:schemeClr val="dk1"/>
                        </a:solidFill>
                        <a:latin typeface="Montserrat"/>
                        <a:ea typeface="Montserrat"/>
                        <a:cs typeface="Montserrat"/>
                        <a:sym typeface="Montserrat"/>
                      </a:endParaRPr>
                    </a:p>
                    <a:p>
                      <a:pPr indent="0" lvl="0" marL="0" rtl="0" algn="l">
                        <a:lnSpc>
                          <a:spcPct val="100000"/>
                        </a:lnSpc>
                        <a:spcBef>
                          <a:spcPts val="1200"/>
                        </a:spcBef>
                        <a:spcAft>
                          <a:spcPts val="1100"/>
                        </a:spcAft>
                        <a:buNone/>
                      </a:pPr>
                      <a:r>
                        <a:rPr lang="en" sz="1000" u="sng">
                          <a:solidFill>
                            <a:schemeClr val="hlink"/>
                          </a:solidFill>
                          <a:latin typeface="Montserrat"/>
                          <a:ea typeface="Montserrat"/>
                          <a:cs typeface="Montserrat"/>
                          <a:sym typeface="Montserrat"/>
                          <a:hlinkClick r:id="rId8"/>
                        </a:rPr>
                        <a:t>WIC pre-screening eligibility tool</a:t>
                      </a:r>
                      <a:endParaRPr sz="1000">
                        <a:solidFill>
                          <a:schemeClr val="dk1"/>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To apply for WIC benefits, you must make an appointment at a WIC local agency. WIC has local offices all over California. Set up an appointment at an office near you.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u="sng">
                          <a:solidFill>
                            <a:srgbClr val="32BEB7"/>
                          </a:solidFill>
                          <a:latin typeface="Montserrat"/>
                          <a:ea typeface="Montserrat"/>
                          <a:cs typeface="Montserrat"/>
                          <a:sym typeface="Montserrat"/>
                          <a:hlinkClick r:id="rId9">
                            <a:extLst>
                              <a:ext uri="{A12FA001-AC4F-418D-AE19-62706E023703}">
                                <ahyp:hlinkClr val="tx"/>
                              </a:ext>
                            </a:extLst>
                          </a:hlinkClick>
                        </a:rPr>
                        <a:t>WIC Office Search</a:t>
                      </a:r>
                      <a:r>
                        <a:rPr lang="en" sz="1000">
                          <a:solidFill>
                            <a:srgbClr val="32BEB7"/>
                          </a:solidFill>
                          <a:latin typeface="Montserrat"/>
                          <a:ea typeface="Montserrat"/>
                          <a:cs typeface="Montserrat"/>
                          <a:sym typeface="Montserrat"/>
                        </a:rPr>
                        <a:t>.</a:t>
                      </a:r>
                      <a:endParaRPr sz="1000">
                        <a:solidFill>
                          <a:srgbClr val="32BEB7"/>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Toll free contact number: 1-800-852-5770</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i="1" lang="en" sz="1000">
                          <a:solidFill>
                            <a:schemeClr val="dk1"/>
                          </a:solidFill>
                          <a:latin typeface="Montserrat"/>
                          <a:ea typeface="Montserrat"/>
                          <a:cs typeface="Montserrat"/>
                          <a:sym typeface="Montserrat"/>
                        </a:rPr>
                        <a:t>[Local or county administrator contact information]</a:t>
                      </a:r>
                      <a:endParaRPr sz="1000">
                        <a:solidFill>
                          <a:schemeClr val="dk1"/>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sp>
        <p:nvSpPr>
          <p:cNvPr id="103" name="Google Shape;103;p17"/>
          <p:cNvSpPr txBox="1"/>
          <p:nvPr/>
        </p:nvSpPr>
        <p:spPr>
          <a:xfrm>
            <a:off x="208025" y="893075"/>
            <a:ext cx="7101900" cy="646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1200"/>
              </a:spcAft>
              <a:buNone/>
            </a:pPr>
            <a:r>
              <a:rPr lang="en" sz="1000">
                <a:solidFill>
                  <a:schemeClr val="dk1"/>
                </a:solidFill>
                <a:latin typeface="Montserrat"/>
                <a:ea typeface="Montserrat"/>
                <a:cs typeface="Montserrat"/>
                <a:sym typeface="Montserrat"/>
              </a:rPr>
              <a:t>Accessing public benefits can be hard, but many programs are here to support you and your family. This section includes the most commonly accessed food related benefits, who may be eligible, </a:t>
            </a:r>
            <a:r>
              <a:rPr lang="en" sz="1000">
                <a:solidFill>
                  <a:schemeClr val="dk1"/>
                </a:solidFill>
                <a:latin typeface="Montserrat"/>
                <a:ea typeface="Montserrat"/>
                <a:cs typeface="Montserrat"/>
                <a:sym typeface="Montserrat"/>
              </a:rPr>
              <a:t>who to contact,</a:t>
            </a:r>
            <a:r>
              <a:rPr lang="en" sz="1000">
                <a:solidFill>
                  <a:schemeClr val="dk1"/>
                </a:solidFill>
                <a:latin typeface="Montserrat"/>
                <a:ea typeface="Montserrat"/>
                <a:cs typeface="Montserrat"/>
                <a:sym typeface="Montserrat"/>
              </a:rPr>
              <a:t> and how to apply.</a:t>
            </a:r>
            <a:endParaRPr sz="1000">
              <a:solidFill>
                <a:schemeClr val="dk2"/>
              </a:solidFill>
              <a:latin typeface="Montserrat"/>
              <a:ea typeface="Montserrat"/>
              <a:cs typeface="Montserrat"/>
              <a:sym typeface="Montserrat"/>
            </a:endParaRPr>
          </a:p>
        </p:txBody>
      </p:sp>
      <p:sp>
        <p:nvSpPr>
          <p:cNvPr id="104" name="Google Shape;104;p17"/>
          <p:cNvSpPr txBox="1"/>
          <p:nvPr>
            <p:ph idx="12" type="sldNum"/>
          </p:nvPr>
        </p:nvSpPr>
        <p:spPr>
          <a:xfrm>
            <a:off x="7125389" y="93477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t/>
            </a:r>
            <a:endParaRPr>
              <a:latin typeface="Montserrat"/>
              <a:ea typeface="Montserrat"/>
              <a:cs typeface="Montserrat"/>
              <a:sym typeface="Montserrat"/>
            </a:endParaRPr>
          </a:p>
          <a:p>
            <a:pPr indent="0" lvl="0" marL="0" rtl="0" algn="r">
              <a:spcBef>
                <a:spcPts val="0"/>
              </a:spcBef>
              <a:spcAft>
                <a:spcPts val="0"/>
              </a:spcAft>
              <a:buNone/>
            </a:pPr>
            <a:fld id="{00000000-1234-1234-1234-123412341234}" type="slidenum">
              <a:rPr lang="en">
                <a:latin typeface="Montserrat"/>
                <a:ea typeface="Montserrat"/>
                <a:cs typeface="Montserrat"/>
                <a:sym typeface="Montserrat"/>
              </a:rPr>
              <a:t>‹#›</a:t>
            </a:fld>
            <a:endParaRPr>
              <a:latin typeface="Montserrat"/>
              <a:ea typeface="Montserrat"/>
              <a:cs typeface="Montserrat"/>
              <a:sym typeface="Montserrat"/>
            </a:endParaRPr>
          </a:p>
        </p:txBody>
      </p:sp>
      <p:sp>
        <p:nvSpPr>
          <p:cNvPr id="105" name="Google Shape;105;p17"/>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9" name="Shape 109"/>
        <p:cNvGrpSpPr/>
        <p:nvPr/>
      </p:nvGrpSpPr>
      <p:grpSpPr>
        <a:xfrm>
          <a:off x="0" y="0"/>
          <a:ext cx="0" cy="0"/>
          <a:chOff x="0" y="0"/>
          <a:chExt cx="0" cy="0"/>
        </a:xfrm>
      </p:grpSpPr>
      <p:sp>
        <p:nvSpPr>
          <p:cNvPr id="110" name="Google Shape;110;p18"/>
          <p:cNvSpPr txBox="1"/>
          <p:nvPr/>
        </p:nvSpPr>
        <p:spPr>
          <a:xfrm>
            <a:off x="1752600" y="157175"/>
            <a:ext cx="274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aphicFrame>
        <p:nvGraphicFramePr>
          <p:cNvPr id="111" name="Google Shape;111;p18"/>
          <p:cNvGraphicFramePr/>
          <p:nvPr/>
        </p:nvGraphicFramePr>
        <p:xfrm>
          <a:off x="208025" y="1217600"/>
          <a:ext cx="3000000" cy="3000000"/>
        </p:xfrm>
        <a:graphic>
          <a:graphicData uri="http://schemas.openxmlformats.org/drawingml/2006/table">
            <a:tbl>
              <a:tblPr>
                <a:noFill/>
                <a:tableStyleId>{6093FA95-5003-429E-9D9F-627108F39473}</a:tableStyleId>
              </a:tblPr>
              <a:tblGrid>
                <a:gridCol w="2363300"/>
                <a:gridCol w="2222675"/>
                <a:gridCol w="1438375"/>
                <a:gridCol w="1359525"/>
              </a:tblGrid>
              <a:tr h="401175">
                <a:tc>
                  <a:txBody>
                    <a:bodyPr/>
                    <a:lstStyle/>
                    <a:p>
                      <a:pPr indent="0" lvl="0" marL="0" rtl="0" algn="l">
                        <a:lnSpc>
                          <a:spcPct val="100000"/>
                        </a:lnSpc>
                        <a:spcBef>
                          <a:spcPts val="0"/>
                        </a:spcBef>
                        <a:spcAft>
                          <a:spcPts val="0"/>
                        </a:spcAft>
                        <a:buNone/>
                      </a:pPr>
                      <a:r>
                        <a:rPr b="1" lang="en" sz="1200">
                          <a:solidFill>
                            <a:schemeClr val="lt1"/>
                          </a:solidFill>
                          <a:latin typeface="Montserrat"/>
                          <a:ea typeface="Montserrat"/>
                          <a:cs typeface="Montserrat"/>
                          <a:sym typeface="Montserrat"/>
                        </a:rPr>
                        <a:t>Benefit or Program</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c>
                  <a:txBody>
                    <a:bodyPr/>
                    <a:lstStyle/>
                    <a:p>
                      <a:pPr indent="0" lvl="0" marL="0" rtl="0" algn="l">
                        <a:lnSpc>
                          <a:spcPct val="100000"/>
                        </a:lnSpc>
                        <a:spcBef>
                          <a:spcPts val="0"/>
                        </a:spcBef>
                        <a:spcAft>
                          <a:spcPts val="0"/>
                        </a:spcAft>
                        <a:buNone/>
                      </a:pPr>
                      <a:r>
                        <a:rPr b="1" lang="en" sz="1200">
                          <a:solidFill>
                            <a:schemeClr val="lt1"/>
                          </a:solidFill>
                          <a:latin typeface="Montserrat"/>
                          <a:ea typeface="Montserrat"/>
                          <a:cs typeface="Montserrat"/>
                          <a:sym typeface="Montserrat"/>
                        </a:rPr>
                        <a:t>Are you eligible?</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c>
                  <a:txBody>
                    <a:bodyPr/>
                    <a:lstStyle/>
                    <a:p>
                      <a:pPr indent="0" lvl="0" marL="0" rtl="0" algn="l">
                        <a:lnSpc>
                          <a:spcPct val="100000"/>
                        </a:lnSpc>
                        <a:spcBef>
                          <a:spcPts val="0"/>
                        </a:spcBef>
                        <a:spcAft>
                          <a:spcPts val="0"/>
                        </a:spcAft>
                        <a:buNone/>
                      </a:pPr>
                      <a:r>
                        <a:rPr b="1" lang="en" sz="1200">
                          <a:solidFill>
                            <a:schemeClr val="lt1"/>
                          </a:solidFill>
                          <a:latin typeface="Montserrat"/>
                          <a:ea typeface="Montserrat"/>
                          <a:cs typeface="Montserrat"/>
                          <a:sym typeface="Montserrat"/>
                        </a:rPr>
                        <a:t>How to enroll</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c>
                  <a:txBody>
                    <a:bodyPr/>
                    <a:lstStyle/>
                    <a:p>
                      <a:pPr indent="0" lvl="0" marL="0" rtl="0" algn="l">
                        <a:lnSpc>
                          <a:spcPct val="100000"/>
                        </a:lnSpc>
                        <a:spcBef>
                          <a:spcPts val="0"/>
                        </a:spcBef>
                        <a:spcAft>
                          <a:spcPts val="0"/>
                        </a:spcAft>
                        <a:buNone/>
                      </a:pPr>
                      <a:r>
                        <a:rPr b="1" lang="en" sz="1200">
                          <a:solidFill>
                            <a:schemeClr val="lt1"/>
                          </a:solidFill>
                          <a:latin typeface="Montserrat"/>
                          <a:ea typeface="Montserrat"/>
                          <a:cs typeface="Montserrat"/>
                          <a:sym typeface="Montserrat"/>
                        </a:rPr>
                        <a:t>Who to contact</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r>
              <a:tr h="1974575">
                <a:tc>
                  <a:txBody>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WIC Farmers' Market Nutrition Program (FMNP)</a:t>
                      </a:r>
                      <a:r>
                        <a:rPr lang="en" sz="1000">
                          <a:solidFill>
                            <a:schemeClr val="dk1"/>
                          </a:solidFill>
                          <a:latin typeface="Montserrat"/>
                          <a:ea typeface="Montserrat"/>
                          <a:cs typeface="Montserrat"/>
                          <a:sym typeface="Montserrat"/>
                        </a:rPr>
                        <a:t>: </a:t>
                      </a:r>
                      <a:r>
                        <a:rPr lang="en" sz="1000">
                          <a:solidFill>
                            <a:srgbClr val="202020"/>
                          </a:solidFill>
                          <a:latin typeface="Montserrat"/>
                          <a:ea typeface="Montserrat"/>
                          <a:cs typeface="Montserrat"/>
                          <a:sym typeface="Montserrat"/>
                        </a:rPr>
                        <a:t>The WIC FMNP provides one booklet of three $10 checks ($30 total) to eligible households for use at WIC authorized Farmers’ Markets between May 1 and November 30 each year. </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1400"/>
                        </a:spcAft>
                        <a:buNone/>
                      </a:pPr>
                      <a:r>
                        <a:rPr lang="en" sz="1000">
                          <a:solidFill>
                            <a:schemeClr val="dk1"/>
                          </a:solidFill>
                          <a:latin typeface="Montserrat"/>
                          <a:ea typeface="Montserrat"/>
                          <a:cs typeface="Montserrat"/>
                          <a:sym typeface="Montserrat"/>
                        </a:rPr>
                        <a:t>FMNP serves the participant that have been certified to receive WIC program benefits. Eligible WIC participants are issued FMNP coupons in addition to their regular WIC benefits. </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To apply for WIC benefits, you must make an appointment at a WIC local agency. WIC has local offices all over California. Set up an appointment at an office near you.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1000" u="sng">
                          <a:solidFill>
                            <a:srgbClr val="32BEB7"/>
                          </a:solidFill>
                          <a:latin typeface="Montserrat"/>
                          <a:ea typeface="Montserrat"/>
                          <a:cs typeface="Montserrat"/>
                          <a:sym typeface="Montserrat"/>
                          <a:hlinkClick r:id="rId3">
                            <a:extLst>
                              <a:ext uri="{A12FA001-AC4F-418D-AE19-62706E023703}">
                                <ahyp:hlinkClr val="tx"/>
                              </a:ext>
                            </a:extLst>
                          </a:hlinkClick>
                        </a:rPr>
                        <a:t>WIC Office Search</a:t>
                      </a:r>
                      <a:r>
                        <a:rPr lang="en" sz="1000">
                          <a:solidFill>
                            <a:srgbClr val="32BEB7"/>
                          </a:solidFill>
                          <a:latin typeface="Montserrat"/>
                          <a:ea typeface="Montserrat"/>
                          <a:cs typeface="Montserrat"/>
                          <a:sym typeface="Montserrat"/>
                        </a:rPr>
                        <a:t>.</a:t>
                      </a:r>
                      <a:endParaRPr sz="1000">
                        <a:solidFill>
                          <a:srgbClr val="32BEB7"/>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Toll free contact number: 1-800-852-5770</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i="1" lang="en" sz="1000">
                          <a:solidFill>
                            <a:schemeClr val="dk1"/>
                          </a:solidFill>
                          <a:latin typeface="Montserrat"/>
                          <a:ea typeface="Montserrat"/>
                          <a:cs typeface="Montserrat"/>
                          <a:sym typeface="Montserrat"/>
                        </a:rPr>
                        <a:t>[Local or county administrator contact information]</a:t>
                      </a:r>
                      <a:endParaRPr i="1"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134250">
                <a:tc>
                  <a:txBody>
                    <a:bodyPr/>
                    <a:lstStyle/>
                    <a:p>
                      <a:pPr indent="0" lvl="0" marL="0" rtl="0" algn="l">
                        <a:lnSpc>
                          <a:spcPct val="100000"/>
                        </a:lnSpc>
                        <a:spcBef>
                          <a:spcPts val="0"/>
                        </a:spcBef>
                        <a:spcAft>
                          <a:spcPts val="0"/>
                        </a:spcAft>
                        <a:buNone/>
                      </a:pPr>
                      <a:r>
                        <a:rPr b="1" lang="en" sz="1050">
                          <a:solidFill>
                            <a:schemeClr val="dk1"/>
                          </a:solidFill>
                          <a:latin typeface="Montserrat"/>
                          <a:ea typeface="Montserrat"/>
                          <a:cs typeface="Montserrat"/>
                          <a:sym typeface="Montserrat"/>
                        </a:rPr>
                        <a:t>Senior Farmers' Market Nutrition Program (SFMNP):</a:t>
                      </a:r>
                      <a:r>
                        <a:rPr lang="en" sz="1050">
                          <a:solidFill>
                            <a:schemeClr val="dk1"/>
                          </a:solidFill>
                          <a:latin typeface="Montserrat"/>
                          <a:ea typeface="Montserrat"/>
                          <a:cs typeface="Montserrat"/>
                          <a:sym typeface="Montserrat"/>
                        </a:rPr>
                        <a:t> The SFMNP program provides low-income seniors with access to locally grown fruits, vegetables, honey and herbs.</a:t>
                      </a:r>
                      <a:endParaRPr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50">
                          <a:solidFill>
                            <a:schemeClr val="dk1"/>
                          </a:solidFill>
                          <a:latin typeface="Montserrat"/>
                          <a:ea typeface="Montserrat"/>
                          <a:cs typeface="Montserrat"/>
                          <a:sym typeface="Montserrat"/>
                        </a:rPr>
                        <a:t>Low-income seniors, generally defined as individuals who are at least 60 years old and who have household incomes of not more than 185% of the federal poverty income guidelines.</a:t>
                      </a:r>
                      <a:endParaRPr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50">
                          <a:solidFill>
                            <a:schemeClr val="dk1"/>
                          </a:solidFill>
                          <a:latin typeface="Montserrat"/>
                          <a:ea typeface="Montserrat"/>
                          <a:cs typeface="Montserrat"/>
                          <a:sym typeface="Montserrat"/>
                        </a:rPr>
                        <a:t>To apply for the Senior Farmers Market Nutrition Program (SFMNP), you'll need to contact your local Area Agency on Aging (AAA)</a:t>
                      </a:r>
                      <a:endParaRPr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50">
                          <a:solidFill>
                            <a:schemeClr val="dk1"/>
                          </a:solidFill>
                          <a:latin typeface="Montserrat"/>
                          <a:ea typeface="Montserrat"/>
                          <a:cs typeface="Montserrat"/>
                          <a:sym typeface="Montserrat"/>
                        </a:rPr>
                        <a:t>Find your local AAA by selecting your county on the </a:t>
                      </a:r>
                      <a:r>
                        <a:rPr lang="en" sz="1050" u="sng">
                          <a:solidFill>
                            <a:srgbClr val="32BEB7"/>
                          </a:solidFill>
                          <a:latin typeface="Montserrat"/>
                          <a:ea typeface="Montserrat"/>
                          <a:cs typeface="Montserrat"/>
                          <a:sym typeface="Montserrat"/>
                          <a:hlinkClick r:id="rId4">
                            <a:extLst>
                              <a:ext uri="{A12FA001-AC4F-418D-AE19-62706E023703}">
                                <ahyp:hlinkClr val="tx"/>
                              </a:ext>
                            </a:extLst>
                          </a:hlinkClick>
                        </a:rPr>
                        <a:t>"Find Services in My County"</a:t>
                      </a:r>
                      <a:r>
                        <a:rPr lang="en" sz="1050">
                          <a:solidFill>
                            <a:srgbClr val="32BEB7"/>
                          </a:solidFill>
                          <a:latin typeface="Montserrat"/>
                          <a:ea typeface="Montserrat"/>
                          <a:cs typeface="Montserrat"/>
                          <a:sym typeface="Montserrat"/>
                        </a:rPr>
                        <a:t> </a:t>
                      </a:r>
                      <a:r>
                        <a:rPr lang="en" sz="1050">
                          <a:solidFill>
                            <a:schemeClr val="dk1"/>
                          </a:solidFill>
                          <a:latin typeface="Montserrat"/>
                          <a:ea typeface="Montserrat"/>
                          <a:cs typeface="Montserrat"/>
                          <a:sym typeface="Montserrat"/>
                        </a:rPr>
                        <a:t>page of this website.</a:t>
                      </a:r>
                      <a:endParaRPr sz="1050">
                        <a:solidFill>
                          <a:schemeClr val="dk1"/>
                        </a:solidFill>
                        <a:latin typeface="Montserrat"/>
                        <a:ea typeface="Montserrat"/>
                        <a:cs typeface="Montserrat"/>
                        <a:sym typeface="Montserrat"/>
                      </a:endParaRPr>
                    </a:p>
                    <a:p>
                      <a:pPr indent="0" lvl="0" marL="0" rtl="0" algn="l">
                        <a:lnSpc>
                          <a:spcPct val="100000"/>
                        </a:lnSpc>
                        <a:spcBef>
                          <a:spcPts val="800"/>
                        </a:spcBef>
                        <a:spcAft>
                          <a:spcPts val="0"/>
                        </a:spcAft>
                        <a:buNone/>
                      </a:pPr>
                      <a:r>
                        <a:rPr i="1" lang="en" sz="1050">
                          <a:solidFill>
                            <a:schemeClr val="dk1"/>
                          </a:solidFill>
                          <a:latin typeface="Montserrat"/>
                          <a:ea typeface="Montserrat"/>
                          <a:cs typeface="Montserrat"/>
                          <a:sym typeface="Montserrat"/>
                        </a:rPr>
                        <a:t>[</a:t>
                      </a:r>
                      <a:r>
                        <a:rPr i="1" lang="en" sz="1050">
                          <a:solidFill>
                            <a:schemeClr val="dk1"/>
                          </a:solidFill>
                          <a:latin typeface="Montserrat"/>
                          <a:ea typeface="Montserrat"/>
                          <a:cs typeface="Montserrat"/>
                          <a:sym typeface="Montserrat"/>
                        </a:rPr>
                        <a:t>Local or county administrator contact information]</a:t>
                      </a:r>
                      <a:endParaRPr sz="1050">
                        <a:solidFill>
                          <a:schemeClr val="dk1"/>
                        </a:solidFill>
                        <a:latin typeface="Montserrat"/>
                        <a:ea typeface="Montserrat"/>
                        <a:cs typeface="Montserrat"/>
                        <a:sym typeface="Montserrat"/>
                      </a:endParaRPr>
                    </a:p>
                    <a:p>
                      <a:pPr indent="0" lvl="0" marL="0" rtl="0" algn="l">
                        <a:lnSpc>
                          <a:spcPct val="100000"/>
                        </a:lnSpc>
                        <a:spcBef>
                          <a:spcPts val="0"/>
                        </a:spcBef>
                        <a:spcAft>
                          <a:spcPts val="800"/>
                        </a:spcAft>
                        <a:buNone/>
                      </a:pPr>
                      <a:r>
                        <a:t/>
                      </a:r>
                      <a:endParaRPr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351475">
                <a:tc>
                  <a:txBody>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Market Match Program:</a:t>
                      </a:r>
                      <a:endParaRPr b="1"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Market Match is California’s largest nutrition incentive program that gives extra money to shoppers enrolled in CalFresh (California’s Supplemental Nutrition Assistance Program) for fruits and vegetables at farmers’ markets and other farm-direct outlets (farm stands, CSAs, and mobile markets).</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800"/>
                        </a:spcAft>
                        <a:buNone/>
                      </a:pPr>
                      <a:r>
                        <a:rPr lang="en" sz="1000">
                          <a:solidFill>
                            <a:schemeClr val="dk1"/>
                          </a:solidFill>
                          <a:latin typeface="Montserrat"/>
                          <a:ea typeface="Montserrat"/>
                          <a:cs typeface="Montserrat"/>
                          <a:sym typeface="Montserrat"/>
                        </a:rPr>
                        <a:t>Must be a CalFresh (SNAP) cardholder. Some markets also accept WIC benefits.</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To enroll in the Market Match program in California, you first need to be enrolled in CalFresh. Then, you can use your CalFresh card at participating farmers' markets to receive Market Match.</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Find the farmers’ market or other farm-direct outlet nearest you that offers Market Match.</a:t>
                      </a:r>
                      <a:endParaRPr sz="1000">
                        <a:solidFill>
                          <a:schemeClr val="dk1"/>
                        </a:solidFill>
                        <a:latin typeface="Montserrat"/>
                        <a:ea typeface="Montserrat"/>
                        <a:cs typeface="Montserrat"/>
                        <a:sym typeface="Montserrat"/>
                      </a:endParaRPr>
                    </a:p>
                    <a:p>
                      <a:pPr indent="0" lvl="0" marL="0" rtl="0" algn="l">
                        <a:lnSpc>
                          <a:spcPct val="100000"/>
                        </a:lnSpc>
                        <a:spcBef>
                          <a:spcPts val="800"/>
                        </a:spcBef>
                        <a:spcAft>
                          <a:spcPts val="800"/>
                        </a:spcAft>
                        <a:buNone/>
                      </a:pPr>
                      <a:r>
                        <a:rPr lang="en" sz="1000">
                          <a:solidFill>
                            <a:schemeClr val="dk1"/>
                          </a:solidFill>
                          <a:latin typeface="Montserrat"/>
                          <a:ea typeface="Montserrat"/>
                          <a:cs typeface="Montserrat"/>
                          <a:sym typeface="Montserrat"/>
                        </a:rPr>
                        <a:t>You can use the Farmers’ Market </a:t>
                      </a:r>
                      <a:r>
                        <a:rPr lang="en" sz="1000" u="sng">
                          <a:solidFill>
                            <a:schemeClr val="hlink"/>
                          </a:solidFill>
                          <a:latin typeface="Montserrat"/>
                          <a:ea typeface="Montserrat"/>
                          <a:cs typeface="Montserrat"/>
                          <a:sym typeface="Montserrat"/>
                          <a:hlinkClick r:id="rId5"/>
                        </a:rPr>
                        <a:t>Finder map</a:t>
                      </a:r>
                      <a:r>
                        <a:rPr lang="en" sz="1000">
                          <a:solidFill>
                            <a:schemeClr val="dk1"/>
                          </a:solidFill>
                          <a:latin typeface="Montserrat"/>
                          <a:ea typeface="Montserrat"/>
                          <a:cs typeface="Montserrat"/>
                          <a:sym typeface="Montserrat"/>
                        </a:rPr>
                        <a:t> to search for farmers’ markets and farm-direct outlets near you that accept CalFresh EBT and offer Market Match.</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12" name="Google Shape;112;p18"/>
          <p:cNvSpPr txBox="1"/>
          <p:nvPr>
            <p:ph idx="12" type="sldNum"/>
          </p:nvPr>
        </p:nvSpPr>
        <p:spPr>
          <a:xfrm>
            <a:off x="7125389" y="93477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t/>
            </a:r>
            <a:endParaRPr/>
          </a:p>
          <a:p>
            <a:pPr indent="0" lvl="0" marL="0" rtl="0" algn="r">
              <a:spcBef>
                <a:spcPts val="0"/>
              </a:spcBef>
              <a:spcAft>
                <a:spcPts val="0"/>
              </a:spcAft>
              <a:buNone/>
            </a:pPr>
            <a:fld id="{00000000-1234-1234-1234-123412341234}" type="slidenum">
              <a:rPr lang="en"/>
              <a:t>‹#›</a:t>
            </a:fld>
            <a:endParaRPr/>
          </a:p>
        </p:txBody>
      </p:sp>
      <p:sp>
        <p:nvSpPr>
          <p:cNvPr id="113" name="Google Shape;113;p18"/>
          <p:cNvSpPr/>
          <p:nvPr/>
        </p:nvSpPr>
        <p:spPr>
          <a:xfrm>
            <a:off x="0" y="267425"/>
            <a:ext cx="7772400" cy="817200"/>
          </a:xfrm>
          <a:prstGeom prst="rect">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ontserrat"/>
              <a:ea typeface="Montserrat"/>
              <a:cs typeface="Montserrat"/>
              <a:sym typeface="Montserrat"/>
            </a:endParaRPr>
          </a:p>
        </p:txBody>
      </p:sp>
      <p:sp>
        <p:nvSpPr>
          <p:cNvPr id="114" name="Google Shape;114;p18"/>
          <p:cNvSpPr txBox="1"/>
          <p:nvPr/>
        </p:nvSpPr>
        <p:spPr>
          <a:xfrm>
            <a:off x="208025" y="306575"/>
            <a:ext cx="7101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Montserrat"/>
                <a:ea typeface="Montserrat"/>
                <a:cs typeface="Montserrat"/>
                <a:sym typeface="Montserrat"/>
              </a:rPr>
              <a:t>Food is Medicine State and Federal Benefits: </a:t>
            </a:r>
            <a:endParaRPr b="1" sz="1800">
              <a:solidFill>
                <a:schemeClr val="lt1"/>
              </a:solidFill>
              <a:latin typeface="Montserrat"/>
              <a:ea typeface="Montserrat"/>
              <a:cs typeface="Montserrat"/>
              <a:sym typeface="Montserrat"/>
            </a:endParaRPr>
          </a:p>
          <a:p>
            <a:pPr indent="0" lvl="0" marL="0" rtl="0" algn="l">
              <a:spcBef>
                <a:spcPts val="0"/>
              </a:spcBef>
              <a:spcAft>
                <a:spcPts val="0"/>
              </a:spcAft>
              <a:buNone/>
            </a:pPr>
            <a:r>
              <a:rPr b="1" i="1" lang="en" sz="1800">
                <a:solidFill>
                  <a:srgbClr val="0E4E9B"/>
                </a:solidFill>
                <a:latin typeface="Montserrat"/>
                <a:ea typeface="Montserrat"/>
                <a:cs typeface="Montserrat"/>
                <a:sym typeface="Montserrat"/>
              </a:rPr>
              <a:t>Enrollment and Eligibility </a:t>
            </a:r>
            <a:endParaRPr b="1" i="1" sz="1800">
              <a:solidFill>
                <a:srgbClr val="0E4E9B"/>
              </a:solidFill>
              <a:latin typeface="Montserrat"/>
              <a:ea typeface="Montserrat"/>
              <a:cs typeface="Montserrat"/>
              <a:sym typeface="Montserrat"/>
            </a:endParaRPr>
          </a:p>
        </p:txBody>
      </p:sp>
      <p:sp>
        <p:nvSpPr>
          <p:cNvPr id="115" name="Google Shape;115;p18"/>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9" name="Shape 119"/>
        <p:cNvGrpSpPr/>
        <p:nvPr/>
      </p:nvGrpSpPr>
      <p:grpSpPr>
        <a:xfrm>
          <a:off x="0" y="0"/>
          <a:ext cx="0" cy="0"/>
          <a:chOff x="0" y="0"/>
          <a:chExt cx="0" cy="0"/>
        </a:xfrm>
      </p:grpSpPr>
      <p:sp>
        <p:nvSpPr>
          <p:cNvPr id="120" name="Google Shape;120;p19"/>
          <p:cNvSpPr txBox="1"/>
          <p:nvPr/>
        </p:nvSpPr>
        <p:spPr>
          <a:xfrm>
            <a:off x="1752600" y="157175"/>
            <a:ext cx="274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aphicFrame>
        <p:nvGraphicFramePr>
          <p:cNvPr id="121" name="Google Shape;121;p19"/>
          <p:cNvGraphicFramePr/>
          <p:nvPr/>
        </p:nvGraphicFramePr>
        <p:xfrm>
          <a:off x="208025" y="1217600"/>
          <a:ext cx="3000000" cy="3000000"/>
        </p:xfrm>
        <a:graphic>
          <a:graphicData uri="http://schemas.openxmlformats.org/drawingml/2006/table">
            <a:tbl>
              <a:tblPr>
                <a:noFill/>
                <a:tableStyleId>{6093FA95-5003-429E-9D9F-627108F39473}</a:tableStyleId>
              </a:tblPr>
              <a:tblGrid>
                <a:gridCol w="1894350"/>
                <a:gridCol w="2691625"/>
                <a:gridCol w="1594675"/>
                <a:gridCol w="1203225"/>
              </a:tblGrid>
              <a:tr h="574325">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Benefit or Program</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Are you eligible?</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How to enroll</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Who to contact</a:t>
                      </a:r>
                      <a:endParaRPr b="1" sz="1200">
                        <a:solidFill>
                          <a:schemeClr val="lt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solidFill>
                      <a:srgbClr val="155E97"/>
                    </a:solidFill>
                  </a:tcPr>
                </a:tc>
              </a:tr>
              <a:tr h="1493025">
                <a:tc>
                  <a:txBody>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Food Distribution Program on Indian Reservations (FDPIR): </a:t>
                      </a:r>
                      <a:r>
                        <a:rPr lang="en" sz="1000">
                          <a:solidFill>
                            <a:schemeClr val="dk1"/>
                          </a:solidFill>
                          <a:latin typeface="Montserrat"/>
                          <a:ea typeface="Montserrat"/>
                          <a:cs typeface="Montserrat"/>
                          <a:sym typeface="Montserrat"/>
                        </a:rPr>
                        <a:t>Provides food assistance to eligible households living on or near Indian reservations and in designated areas in Oklahoma</a:t>
                      </a:r>
                      <a:endParaRPr b="1"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American Indian and non-Indian households living on a reservation.</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Households residing in an approved area that include at least one member of a federally recognized Tribe.</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1800"/>
                        </a:spcAft>
                        <a:buNone/>
                      </a:pPr>
                      <a:r>
                        <a:rPr lang="en" sz="1000">
                          <a:solidFill>
                            <a:schemeClr val="dk1"/>
                          </a:solidFill>
                          <a:latin typeface="Montserrat"/>
                          <a:ea typeface="Montserrat"/>
                          <a:cs typeface="Montserrat"/>
                          <a:sym typeface="Montserrat"/>
                        </a:rPr>
                        <a:t>FDPIR applicants also have to meet certain income eligibility requirements. While most households must be recertified for benefits every 12 months, those with older adults and individuals who have a disability may be certified for up to 24 months. FDPIR beneficiaries cannot participate in SNAP (CalFresh) at the same time.</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To enroll in the FDPIR in California, you'll need to contact your local Indian Tribal Organization (ITO) or state agency.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lnSpc>
                          <a:spcPct val="100000"/>
                        </a:lnSpc>
                        <a:spcBef>
                          <a:spcPts val="800"/>
                        </a:spcBef>
                        <a:spcAft>
                          <a:spcPts val="0"/>
                        </a:spcAft>
                        <a:buNone/>
                      </a:pPr>
                      <a:r>
                        <a:rPr lang="en" sz="1000">
                          <a:solidFill>
                            <a:schemeClr val="dk1"/>
                          </a:solidFill>
                          <a:latin typeface="Montserrat"/>
                          <a:ea typeface="Montserrat"/>
                          <a:cs typeface="Montserrat"/>
                          <a:sym typeface="Montserrat"/>
                        </a:rPr>
                        <a:t>You can also reach out to the </a:t>
                      </a:r>
                      <a:r>
                        <a:rPr lang="en" sz="1000" u="sng">
                          <a:solidFill>
                            <a:schemeClr val="dk1"/>
                          </a:solidFill>
                          <a:latin typeface="Montserrat"/>
                          <a:ea typeface="Montserrat"/>
                          <a:cs typeface="Montserrat"/>
                          <a:sym typeface="Montserrat"/>
                          <a:hlinkClick r:id="rId3">
                            <a:extLst>
                              <a:ext uri="{A12FA001-AC4F-418D-AE19-62706E023703}">
                                <ahyp:hlinkClr val="tx"/>
                              </a:ext>
                            </a:extLst>
                          </a:hlinkClick>
                        </a:rPr>
                        <a:t>USDA's Food and Nutrition Service (FNS) regional office</a:t>
                      </a:r>
                      <a:r>
                        <a:rPr lang="en" sz="1000">
                          <a:solidFill>
                            <a:schemeClr val="dk1"/>
                          </a:solidFill>
                          <a:latin typeface="Montserrat"/>
                          <a:ea typeface="Montserrat"/>
                          <a:cs typeface="Montserrat"/>
                          <a:sym typeface="Montserrat"/>
                        </a:rPr>
                        <a:t> for assistance.</a:t>
                      </a:r>
                      <a:endParaRPr sz="1000">
                        <a:solidFill>
                          <a:schemeClr val="dk1"/>
                        </a:solidFill>
                        <a:latin typeface="Montserrat"/>
                        <a:ea typeface="Montserrat"/>
                        <a:cs typeface="Montserrat"/>
                        <a:sym typeface="Montserrat"/>
                      </a:endParaRPr>
                    </a:p>
                    <a:p>
                      <a:pPr indent="0" lvl="0" marL="0" rtl="0" algn="l">
                        <a:lnSpc>
                          <a:spcPct val="100000"/>
                        </a:lnSpc>
                        <a:spcBef>
                          <a:spcPts val="1500"/>
                        </a:spcBef>
                        <a:spcAft>
                          <a:spcPts val="0"/>
                        </a:spcAft>
                        <a:buNone/>
                      </a:pPr>
                      <a:r>
                        <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63500" rtl="0" algn="l">
                        <a:lnSpc>
                          <a:spcPct val="100000"/>
                        </a:lnSpc>
                        <a:spcBef>
                          <a:spcPts val="1500"/>
                        </a:spcBef>
                        <a:spcAft>
                          <a:spcPts val="0"/>
                        </a:spcAft>
                        <a:buNone/>
                      </a:pPr>
                      <a:r>
                        <a:rPr lang="en" sz="1000">
                          <a:solidFill>
                            <a:schemeClr val="dk1"/>
                          </a:solidFill>
                          <a:latin typeface="Montserrat"/>
                          <a:ea typeface="Montserrat"/>
                          <a:cs typeface="Montserrat"/>
                          <a:sym typeface="Montserrat"/>
                        </a:rPr>
                        <a:t>Contact your local ITO.</a:t>
                      </a:r>
                      <a:endParaRPr sz="1000">
                        <a:solidFill>
                          <a:schemeClr val="dk1"/>
                        </a:solidFill>
                        <a:latin typeface="Montserrat"/>
                        <a:ea typeface="Montserrat"/>
                        <a:cs typeface="Montserrat"/>
                        <a:sym typeface="Montserrat"/>
                      </a:endParaRPr>
                    </a:p>
                    <a:p>
                      <a:pPr indent="0" lvl="0" marL="0" rtl="0" algn="l">
                        <a:lnSpc>
                          <a:spcPct val="100000"/>
                        </a:lnSpc>
                        <a:spcBef>
                          <a:spcPts val="800"/>
                        </a:spcBef>
                        <a:spcAft>
                          <a:spcPts val="0"/>
                        </a:spcAft>
                        <a:buNone/>
                      </a:pPr>
                      <a:r>
                        <a:rPr i="1" lang="en" sz="1000">
                          <a:solidFill>
                            <a:schemeClr val="dk1"/>
                          </a:solidFill>
                          <a:latin typeface="Montserrat"/>
                          <a:ea typeface="Montserrat"/>
                          <a:cs typeface="Montserrat"/>
                          <a:sym typeface="Montserrat"/>
                        </a:rPr>
                        <a:t>[Local Tribal office/administrator contact information.]</a:t>
                      </a:r>
                      <a:endParaRPr i="1" sz="1000">
                        <a:solidFill>
                          <a:schemeClr val="dk1"/>
                        </a:solidFill>
                        <a:latin typeface="Montserrat"/>
                        <a:ea typeface="Montserrat"/>
                        <a:cs typeface="Montserrat"/>
                        <a:sym typeface="Montserrat"/>
                      </a:endParaRPr>
                    </a:p>
                    <a:p>
                      <a:pPr indent="0" lvl="0" marL="0" rtl="0" algn="l">
                        <a:lnSpc>
                          <a:spcPct val="100000"/>
                        </a:lnSpc>
                        <a:spcBef>
                          <a:spcPts val="2100"/>
                        </a:spcBef>
                        <a:spcAft>
                          <a:spcPts val="2100"/>
                        </a:spcAft>
                        <a:buNone/>
                      </a:pPr>
                      <a:r>
                        <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93025">
                <a:tc>
                  <a:txBody>
                    <a:bodyPr/>
                    <a:lstStyle/>
                    <a:p>
                      <a:pPr indent="0" lvl="0" marL="0" rtl="0" algn="l">
                        <a:lnSpc>
                          <a:spcPct val="100000"/>
                        </a:lnSpc>
                        <a:spcBef>
                          <a:spcPts val="0"/>
                        </a:spcBef>
                        <a:spcAft>
                          <a:spcPts val="0"/>
                        </a:spcAft>
                        <a:buNone/>
                      </a:pPr>
                      <a:r>
                        <a:rPr b="1" lang="en" sz="1050">
                          <a:solidFill>
                            <a:schemeClr val="dk1"/>
                          </a:solidFill>
                          <a:latin typeface="Montserrat"/>
                          <a:ea typeface="Montserrat"/>
                          <a:cs typeface="Montserrat"/>
                          <a:sym typeface="Montserrat"/>
                        </a:rPr>
                        <a:t>Older Californians Nutrition Program (OCNP): </a:t>
                      </a:r>
                      <a:r>
                        <a:rPr lang="en" sz="1050">
                          <a:solidFill>
                            <a:schemeClr val="dk1"/>
                          </a:solidFill>
                          <a:latin typeface="Montserrat"/>
                          <a:ea typeface="Montserrat"/>
                          <a:cs typeface="Montserrat"/>
                          <a:sym typeface="Montserrat"/>
                        </a:rPr>
                        <a:t>The OCNP offers both congregate meals and home-delivered meals across all 58 counties in California.</a:t>
                      </a:r>
                      <a:endParaRPr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50">
                          <a:solidFill>
                            <a:schemeClr val="dk1"/>
                          </a:solidFill>
                          <a:latin typeface="Montserrat"/>
                          <a:ea typeface="Montserrat"/>
                          <a:cs typeface="Montserrat"/>
                          <a:sym typeface="Montserrat"/>
                        </a:rPr>
                        <a:t>Individuals 60 or older and/or have limited ability to leave home unassisted or to shop for and prepare nutritious meals </a:t>
                      </a:r>
                      <a:endParaRPr sz="1050">
                        <a:solidFill>
                          <a:schemeClr val="dk1"/>
                        </a:solidFill>
                        <a:latin typeface="Montserrat"/>
                        <a:ea typeface="Montserrat"/>
                        <a:cs typeface="Montserrat"/>
                        <a:sym typeface="Montserrat"/>
                      </a:endParaRPr>
                    </a:p>
                    <a:p>
                      <a:pPr indent="0" lvl="0" marL="0" rtl="0" algn="l">
                        <a:lnSpc>
                          <a:spcPct val="100000"/>
                        </a:lnSpc>
                        <a:spcBef>
                          <a:spcPts val="800"/>
                        </a:spcBef>
                        <a:spcAft>
                          <a:spcPts val="0"/>
                        </a:spcAft>
                        <a:buNone/>
                      </a:pPr>
                      <a:r>
                        <a:rPr lang="en" sz="1050">
                          <a:solidFill>
                            <a:schemeClr val="dk1"/>
                          </a:solidFill>
                          <a:latin typeface="Montserrat"/>
                          <a:ea typeface="Montserrat"/>
                          <a:cs typeface="Montserrat"/>
                          <a:sym typeface="Montserrat"/>
                        </a:rPr>
                        <a:t>A spouse of a participant (any age)</a:t>
                      </a:r>
                      <a:endParaRPr sz="1050">
                        <a:solidFill>
                          <a:schemeClr val="dk1"/>
                        </a:solidFill>
                        <a:latin typeface="Montserrat"/>
                        <a:ea typeface="Montserrat"/>
                        <a:cs typeface="Montserrat"/>
                        <a:sym typeface="Montserrat"/>
                      </a:endParaRPr>
                    </a:p>
                    <a:p>
                      <a:pPr indent="0" lvl="0" marL="0" rtl="0" algn="l">
                        <a:lnSpc>
                          <a:spcPct val="100000"/>
                        </a:lnSpc>
                        <a:spcBef>
                          <a:spcPts val="800"/>
                        </a:spcBef>
                        <a:spcAft>
                          <a:spcPts val="800"/>
                        </a:spcAft>
                        <a:buNone/>
                      </a:pPr>
                      <a:r>
                        <a:rPr lang="en" sz="1050">
                          <a:solidFill>
                            <a:schemeClr val="dk1"/>
                          </a:solidFill>
                          <a:latin typeface="Montserrat"/>
                          <a:ea typeface="Montserrat"/>
                          <a:cs typeface="Montserrat"/>
                          <a:sym typeface="Montserrat"/>
                        </a:rPr>
                        <a:t>A person with a disability living at a site where the program is provided</a:t>
                      </a:r>
                      <a:endParaRPr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rPr lang="en" sz="1050">
                          <a:solidFill>
                            <a:schemeClr val="dk1"/>
                          </a:solidFill>
                          <a:latin typeface="Montserrat"/>
                          <a:ea typeface="Montserrat"/>
                          <a:cs typeface="Montserrat"/>
                          <a:sym typeface="Montserrat"/>
                        </a:rPr>
                        <a:t>To apply for the Older Californians Nutrition Program (OCNP), you'll need to contact your local Area Agency on Aging (AAA).</a:t>
                      </a:r>
                      <a:endParaRPr sz="105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rPr lang="en" sz="1050">
                          <a:solidFill>
                            <a:schemeClr val="dk1"/>
                          </a:solidFill>
                          <a:latin typeface="Montserrat"/>
                          <a:ea typeface="Montserrat"/>
                          <a:cs typeface="Montserrat"/>
                          <a:sym typeface="Montserrat"/>
                        </a:rPr>
                        <a:t>Find your local AAA by selecting your county on the </a:t>
                      </a:r>
                      <a:r>
                        <a:rPr lang="en" sz="1050" u="sng">
                          <a:solidFill>
                            <a:schemeClr val="dk1"/>
                          </a:solidFill>
                          <a:latin typeface="Montserrat"/>
                          <a:ea typeface="Montserrat"/>
                          <a:cs typeface="Montserrat"/>
                          <a:sym typeface="Montserrat"/>
                          <a:hlinkClick r:id="rId4">
                            <a:extLst>
                              <a:ext uri="{A12FA001-AC4F-418D-AE19-62706E023703}">
                                <ahyp:hlinkClr val="tx"/>
                              </a:ext>
                            </a:extLst>
                          </a:hlinkClick>
                        </a:rPr>
                        <a:t>"Find Services in My County"</a:t>
                      </a:r>
                      <a:r>
                        <a:rPr lang="en" sz="1050">
                          <a:solidFill>
                            <a:schemeClr val="dk1"/>
                          </a:solidFill>
                          <a:latin typeface="Montserrat"/>
                          <a:ea typeface="Montserrat"/>
                          <a:cs typeface="Montserrat"/>
                          <a:sym typeface="Montserrat"/>
                        </a:rPr>
                        <a:t> page of this website.</a:t>
                      </a:r>
                      <a:endParaRPr sz="1050">
                        <a:solidFill>
                          <a:schemeClr val="dk1"/>
                        </a:solidFill>
                        <a:latin typeface="Montserrat"/>
                        <a:ea typeface="Montserrat"/>
                        <a:cs typeface="Montserrat"/>
                        <a:sym typeface="Montserrat"/>
                      </a:endParaRPr>
                    </a:p>
                    <a:p>
                      <a:pPr indent="0" lvl="0" marL="0" rtl="0" algn="l">
                        <a:lnSpc>
                          <a:spcPct val="100000"/>
                        </a:lnSpc>
                        <a:spcBef>
                          <a:spcPts val="800"/>
                        </a:spcBef>
                        <a:spcAft>
                          <a:spcPts val="0"/>
                        </a:spcAft>
                        <a:buClr>
                          <a:schemeClr val="dk1"/>
                        </a:buClr>
                        <a:buSzPts val="1100"/>
                        <a:buFont typeface="Arial"/>
                        <a:buNone/>
                      </a:pPr>
                      <a:r>
                        <a:rPr i="1" lang="en" sz="1050">
                          <a:solidFill>
                            <a:schemeClr val="dk1"/>
                          </a:solidFill>
                          <a:latin typeface="Montserrat"/>
                          <a:ea typeface="Montserrat"/>
                          <a:cs typeface="Montserrat"/>
                          <a:sym typeface="Montserrat"/>
                        </a:rPr>
                        <a:t>[Local or county administrator contact information]</a:t>
                      </a:r>
                      <a:endParaRPr sz="105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93025">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[List benefit or program]</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[List eligibility criteria]</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[List enrollment information]</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63500" rtl="0" algn="l">
                        <a:lnSpc>
                          <a:spcPct val="100000"/>
                        </a:lnSpc>
                        <a:spcBef>
                          <a:spcPts val="800"/>
                        </a:spcBef>
                        <a:spcAft>
                          <a:spcPts val="2100"/>
                        </a:spcAft>
                        <a:buNone/>
                      </a:pPr>
                      <a:r>
                        <a:rPr i="1" lang="en" sz="1000">
                          <a:solidFill>
                            <a:schemeClr val="dk1"/>
                          </a:solidFill>
                          <a:latin typeface="Montserrat"/>
                          <a:ea typeface="Montserrat"/>
                          <a:cs typeface="Montserrat"/>
                          <a:sym typeface="Montserrat"/>
                        </a:rPr>
                        <a:t>[Local office and/or administrator contact information.]</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22" name="Google Shape;122;p19"/>
          <p:cNvSpPr txBox="1"/>
          <p:nvPr>
            <p:ph idx="12" type="sldNum"/>
          </p:nvPr>
        </p:nvSpPr>
        <p:spPr>
          <a:xfrm>
            <a:off x="7125389" y="93477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3" name="Google Shape;123;p19"/>
          <p:cNvSpPr/>
          <p:nvPr/>
        </p:nvSpPr>
        <p:spPr>
          <a:xfrm>
            <a:off x="0" y="267425"/>
            <a:ext cx="7772400" cy="817200"/>
          </a:xfrm>
          <a:prstGeom prst="rect">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ontserrat"/>
              <a:ea typeface="Montserrat"/>
              <a:cs typeface="Montserrat"/>
              <a:sym typeface="Montserrat"/>
            </a:endParaRPr>
          </a:p>
        </p:txBody>
      </p:sp>
      <p:sp>
        <p:nvSpPr>
          <p:cNvPr id="124" name="Google Shape;124;p19"/>
          <p:cNvSpPr txBox="1"/>
          <p:nvPr/>
        </p:nvSpPr>
        <p:spPr>
          <a:xfrm>
            <a:off x="208025" y="306575"/>
            <a:ext cx="7101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Montserrat"/>
                <a:ea typeface="Montserrat"/>
                <a:cs typeface="Montserrat"/>
                <a:sym typeface="Montserrat"/>
              </a:rPr>
              <a:t>Food is Medicine State and Federal Benefits: </a:t>
            </a:r>
            <a:endParaRPr b="1" sz="1800">
              <a:solidFill>
                <a:schemeClr val="lt1"/>
              </a:solidFill>
              <a:latin typeface="Montserrat"/>
              <a:ea typeface="Montserrat"/>
              <a:cs typeface="Montserrat"/>
              <a:sym typeface="Montserrat"/>
            </a:endParaRPr>
          </a:p>
          <a:p>
            <a:pPr indent="0" lvl="0" marL="0" rtl="0" algn="l">
              <a:spcBef>
                <a:spcPts val="0"/>
              </a:spcBef>
              <a:spcAft>
                <a:spcPts val="0"/>
              </a:spcAft>
              <a:buNone/>
            </a:pPr>
            <a:r>
              <a:rPr b="1" i="1" lang="en" sz="1800">
                <a:solidFill>
                  <a:srgbClr val="0E4E9B"/>
                </a:solidFill>
                <a:latin typeface="Montserrat"/>
                <a:ea typeface="Montserrat"/>
                <a:cs typeface="Montserrat"/>
                <a:sym typeface="Montserrat"/>
              </a:rPr>
              <a:t>Enrollment and Eligibility </a:t>
            </a:r>
            <a:endParaRPr b="1" i="1" sz="1800">
              <a:solidFill>
                <a:srgbClr val="0E4E9B"/>
              </a:solidFill>
              <a:latin typeface="Montserrat"/>
              <a:ea typeface="Montserrat"/>
              <a:cs typeface="Montserrat"/>
              <a:sym typeface="Montserrat"/>
            </a:endParaRPr>
          </a:p>
        </p:txBody>
      </p:sp>
      <p:sp>
        <p:nvSpPr>
          <p:cNvPr id="125" name="Google Shape;125;p19"/>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31" name="Google Shape;131;p20"/>
          <p:cNvGraphicFramePr/>
          <p:nvPr/>
        </p:nvGraphicFramePr>
        <p:xfrm>
          <a:off x="311063" y="1217600"/>
          <a:ext cx="3000000" cy="3000000"/>
        </p:xfrm>
        <a:graphic>
          <a:graphicData uri="http://schemas.openxmlformats.org/drawingml/2006/table">
            <a:tbl>
              <a:tblPr>
                <a:noFill/>
                <a:tableStyleId>{6093FA95-5003-429E-9D9F-627108F39473}</a:tableStyleId>
              </a:tblPr>
              <a:tblGrid>
                <a:gridCol w="1755100"/>
                <a:gridCol w="2417025"/>
                <a:gridCol w="1656200"/>
                <a:gridCol w="1392450"/>
              </a:tblGrid>
              <a:tr h="507175">
                <a:tc>
                  <a:txBody>
                    <a:bodyPr/>
                    <a:lstStyle/>
                    <a:p>
                      <a:pPr indent="0" lvl="0" marL="0" rtl="0" algn="l">
                        <a:lnSpc>
                          <a:spcPct val="100000"/>
                        </a:lnSpc>
                        <a:spcBef>
                          <a:spcPts val="0"/>
                        </a:spcBef>
                        <a:spcAft>
                          <a:spcPts val="0"/>
                        </a:spcAft>
                        <a:buNone/>
                      </a:pPr>
                      <a:r>
                        <a:rPr b="1" lang="en" sz="1200">
                          <a:solidFill>
                            <a:schemeClr val="lt1"/>
                          </a:solidFill>
                          <a:latin typeface="Montserrat"/>
                          <a:ea typeface="Montserrat"/>
                          <a:cs typeface="Montserrat"/>
                          <a:sym typeface="Montserrat"/>
                        </a:rPr>
                        <a:t>Benefit or Program</a:t>
                      </a:r>
                      <a:endParaRPr b="1" sz="1200">
                        <a:solidFill>
                          <a:schemeClr val="lt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55E97"/>
                    </a:solidFill>
                  </a:tcPr>
                </a:tc>
                <a:tc>
                  <a:txBody>
                    <a:bodyPr/>
                    <a:lstStyle/>
                    <a:p>
                      <a:pPr indent="0" lvl="0" marL="0" rtl="0" algn="l">
                        <a:lnSpc>
                          <a:spcPct val="100000"/>
                        </a:lnSpc>
                        <a:spcBef>
                          <a:spcPts val="0"/>
                        </a:spcBef>
                        <a:spcAft>
                          <a:spcPts val="0"/>
                        </a:spcAft>
                        <a:buNone/>
                      </a:pPr>
                      <a:r>
                        <a:rPr b="1" lang="en" sz="1200">
                          <a:solidFill>
                            <a:schemeClr val="lt1"/>
                          </a:solidFill>
                          <a:latin typeface="Montserrat"/>
                          <a:ea typeface="Montserrat"/>
                          <a:cs typeface="Montserrat"/>
                          <a:sym typeface="Montserrat"/>
                        </a:rPr>
                        <a:t>Are you eligible?</a:t>
                      </a:r>
                      <a:endParaRPr b="1" sz="1200">
                        <a:solidFill>
                          <a:schemeClr val="lt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55E97"/>
                    </a:solidFill>
                  </a:tcPr>
                </a:tc>
                <a:tc>
                  <a:txBody>
                    <a:bodyPr/>
                    <a:lstStyle/>
                    <a:p>
                      <a:pPr indent="0" lvl="0" marL="0" rtl="0" algn="l">
                        <a:lnSpc>
                          <a:spcPct val="100000"/>
                        </a:lnSpc>
                        <a:spcBef>
                          <a:spcPts val="0"/>
                        </a:spcBef>
                        <a:spcAft>
                          <a:spcPts val="0"/>
                        </a:spcAft>
                        <a:buNone/>
                      </a:pPr>
                      <a:r>
                        <a:rPr b="1" lang="en" sz="1200">
                          <a:solidFill>
                            <a:schemeClr val="lt1"/>
                          </a:solidFill>
                          <a:latin typeface="Montserrat"/>
                          <a:ea typeface="Montserrat"/>
                          <a:cs typeface="Montserrat"/>
                          <a:sym typeface="Montserrat"/>
                        </a:rPr>
                        <a:t>How to enroll</a:t>
                      </a:r>
                      <a:endParaRPr b="1" sz="1200">
                        <a:solidFill>
                          <a:schemeClr val="lt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55E97"/>
                    </a:solidFill>
                  </a:tcPr>
                </a:tc>
                <a:tc>
                  <a:txBody>
                    <a:bodyPr/>
                    <a:lstStyle/>
                    <a:p>
                      <a:pPr indent="0" lvl="0" marL="0" rtl="0" algn="l">
                        <a:lnSpc>
                          <a:spcPct val="100000"/>
                        </a:lnSpc>
                        <a:spcBef>
                          <a:spcPts val="0"/>
                        </a:spcBef>
                        <a:spcAft>
                          <a:spcPts val="0"/>
                        </a:spcAft>
                        <a:buNone/>
                      </a:pPr>
                      <a:r>
                        <a:rPr b="1" lang="en" sz="1200">
                          <a:solidFill>
                            <a:schemeClr val="lt1"/>
                          </a:solidFill>
                          <a:latin typeface="Montserrat"/>
                          <a:ea typeface="Montserrat"/>
                          <a:cs typeface="Montserrat"/>
                          <a:sym typeface="Montserrat"/>
                        </a:rPr>
                        <a:t>Who to contact</a:t>
                      </a:r>
                      <a:endParaRPr b="1" sz="1200">
                        <a:solidFill>
                          <a:schemeClr val="lt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55E97"/>
                    </a:solidFill>
                  </a:tcPr>
                </a:tc>
              </a:tr>
              <a:tr h="2338300">
                <a:tc>
                  <a:txBody>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National School Lunch Program (NSLP)</a:t>
                      </a:r>
                      <a:r>
                        <a:rPr lang="en" sz="1000">
                          <a:solidFill>
                            <a:schemeClr val="dk1"/>
                          </a:solidFill>
                          <a:latin typeface="Montserrat"/>
                          <a:ea typeface="Montserrat"/>
                          <a:cs typeface="Montserrat"/>
                          <a:sym typeface="Montserrat"/>
                        </a:rPr>
                        <a:t>:  federally assisted meal program operating in public and nonprofit private schools and residential child care institutions. It provides nutritionally balanced, low</a:t>
                      </a:r>
                      <a:r>
                        <a:rPr lang="en" sz="1000">
                          <a:solidFill>
                            <a:schemeClr val="dk1"/>
                          </a:solidFill>
                          <a:latin typeface="Montserrat"/>
                          <a:ea typeface="Montserrat"/>
                          <a:cs typeface="Montserrat"/>
                          <a:sym typeface="Montserrat"/>
                        </a:rPr>
                        <a:t>-cost or free lunches to children each school day.</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Your child is eligible for free schools meals if your household meets the gross monthly income of less than or equal to the current limit to be eligible for CalFresh</a:t>
                      </a:r>
                      <a:r>
                        <a:rPr lang="en" sz="1000">
                          <a:solidFill>
                            <a:schemeClr val="dk1"/>
                          </a:solidFill>
                          <a:latin typeface="Montserrat"/>
                          <a:ea typeface="Montserrat"/>
                          <a:cs typeface="Montserrat"/>
                          <a:sym typeface="Montserrat"/>
                        </a:rPr>
                        <a:t>; your household receives benefits like CalFresh, SNAP, or cash assistance; your child is in foster care, is a child of migrant workers, or is experiencing homelessness; your child participates in the Head Start program; or your child is eligible for reduced price meals</a:t>
                      </a:r>
                      <a:r>
                        <a:rPr lang="en" sz="1000">
                          <a:solidFill>
                            <a:schemeClr val="dk1"/>
                          </a:solidFill>
                          <a:latin typeface="Montserrat"/>
                          <a:ea typeface="Montserrat"/>
                          <a:cs typeface="Montserrat"/>
                          <a:sym typeface="Montserrat"/>
                        </a:rPr>
                        <a:t>.</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u="sng">
                          <a:solidFill>
                            <a:schemeClr val="dk1"/>
                          </a:solidFill>
                          <a:latin typeface="Montserrat"/>
                          <a:ea typeface="Montserrat"/>
                          <a:cs typeface="Montserrat"/>
                          <a:sym typeface="Montserrat"/>
                          <a:hlinkClick r:id="rId3">
                            <a:extLst>
                              <a:ext uri="{A12FA001-AC4F-418D-AE19-62706E023703}">
                                <ahyp:hlinkClr val="tx"/>
                              </a:ext>
                            </a:extLst>
                          </a:hlinkClick>
                        </a:rPr>
                        <a:t>Eligibility flyer</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Families typically apply through their child's school, usually at the beginning of the school year or when circumstances change. </a:t>
                      </a:r>
                      <a:r>
                        <a:rPr lang="en" sz="1000">
                          <a:solidFill>
                            <a:srgbClr val="001D35"/>
                          </a:solidFill>
                          <a:latin typeface="Montserrat"/>
                          <a:ea typeface="Montserrat"/>
                          <a:cs typeface="Montserrat"/>
                          <a:sym typeface="Montserrat"/>
                        </a:rPr>
                        <a:t>Applications are reviewed by school or district officials to determine eligibility for free or reduced-price meals.</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Contact your local school at any time to</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see if your children are eligible.</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304500">
                <a:tc>
                  <a:txBody>
                    <a:bodyPr/>
                    <a:lstStyle/>
                    <a:p>
                      <a:pPr indent="0" lvl="0" marL="0" rtl="0" algn="l">
                        <a:lnSpc>
                          <a:spcPct val="100000"/>
                        </a:lnSpc>
                        <a:spcBef>
                          <a:spcPts val="1800"/>
                        </a:spcBef>
                        <a:spcAft>
                          <a:spcPts val="400"/>
                        </a:spcAft>
                        <a:buNone/>
                      </a:pPr>
                      <a:r>
                        <a:rPr b="1" lang="en" sz="1000">
                          <a:solidFill>
                            <a:schemeClr val="dk1"/>
                          </a:solidFill>
                          <a:latin typeface="Montserrat"/>
                          <a:ea typeface="Montserrat"/>
                          <a:cs typeface="Montserrat"/>
                          <a:sym typeface="Montserrat"/>
                        </a:rPr>
                        <a:t>Summer Meals and Snacks for Kid</a:t>
                      </a:r>
                      <a:r>
                        <a:rPr lang="en" sz="1000">
                          <a:solidFill>
                            <a:schemeClr val="dk1"/>
                          </a:solidFill>
                          <a:latin typeface="Montserrat"/>
                          <a:ea typeface="Montserrat"/>
                          <a:cs typeface="Montserrat"/>
                          <a:sym typeface="Montserrat"/>
                        </a:rPr>
                        <a:t>s: Through SUN Meals, kids of all ages can eat meals and snacks during the summer at no cost at schools, parks, and other neighborhood locations. SUN Meals may have a different name where you live, but the benefit is the same: nutritious meals for kids and teens in the summer when school is out.</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SUN Meals are available to any child aged 18 and under, no application needed.</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rgbClr val="1B1B1B"/>
                          </a:solidFill>
                          <a:latin typeface="Montserrat"/>
                          <a:ea typeface="Montserrat"/>
                          <a:cs typeface="Montserrat"/>
                          <a:sym typeface="Montserrat"/>
                        </a:rPr>
                        <a:t>No application needed.</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9375"/>
                        </a:lnSpc>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CA Meals for Kids Mobile Application: </a:t>
                      </a:r>
                      <a:r>
                        <a:rPr lang="en" sz="1000" u="sng">
                          <a:solidFill>
                            <a:srgbClr val="32BEB7"/>
                          </a:solidFill>
                          <a:latin typeface="Montserrat"/>
                          <a:ea typeface="Montserrat"/>
                          <a:cs typeface="Montserrat"/>
                          <a:sym typeface="Montserrat"/>
                          <a:hlinkClick r:id="rId4">
                            <a:extLst>
                              <a:ext uri="{A12FA001-AC4F-418D-AE19-62706E023703}">
                                <ahyp:hlinkClr val="tx"/>
                              </a:ext>
                            </a:extLst>
                          </a:hlinkClick>
                        </a:rPr>
                        <a:t>https://www.cde.ca.gov/re/mo/cameals.asp</a:t>
                      </a:r>
                      <a:r>
                        <a:rPr lang="en" sz="1000">
                          <a:solidFill>
                            <a:srgbClr val="32BEB7"/>
                          </a:solidFill>
                          <a:latin typeface="Montserrat"/>
                          <a:ea typeface="Montserrat"/>
                          <a:cs typeface="Montserrat"/>
                          <a:sym typeface="Montserrat"/>
                        </a:rPr>
                        <a:t> </a:t>
                      </a:r>
                      <a:endParaRPr sz="1000">
                        <a:solidFill>
                          <a:srgbClr val="32BEB7"/>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Find a site here </a:t>
                      </a:r>
                      <a:r>
                        <a:rPr lang="en" sz="1000" u="sng">
                          <a:solidFill>
                            <a:srgbClr val="32BEB7"/>
                          </a:solidFill>
                          <a:latin typeface="Montserrat"/>
                          <a:ea typeface="Montserrat"/>
                          <a:cs typeface="Montserrat"/>
                          <a:sym typeface="Montserrat"/>
                          <a:hlinkClick r:id="rId5">
                            <a:extLst>
                              <a:ext uri="{A12FA001-AC4F-418D-AE19-62706E023703}">
                                <ahyp:hlinkClr val="tx"/>
                              </a:ext>
                            </a:extLst>
                          </a:hlinkClick>
                        </a:rPr>
                        <a:t>https://www.cde.ca.gov/ds/sh/sn/summersites25.asp</a:t>
                      </a:r>
                      <a:r>
                        <a:rPr lang="en" sz="1000">
                          <a:solidFill>
                            <a:srgbClr val="32BEB7"/>
                          </a:solidFill>
                          <a:latin typeface="Montserrat"/>
                          <a:ea typeface="Montserrat"/>
                          <a:cs typeface="Montserrat"/>
                          <a:sym typeface="Montserrat"/>
                        </a:rPr>
                        <a:t> </a:t>
                      </a:r>
                      <a:endParaRPr sz="1000">
                        <a:solidFill>
                          <a:srgbClr val="32BEB7"/>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And Here: </a:t>
                      </a:r>
                      <a:r>
                        <a:rPr lang="en" sz="1000" u="sng">
                          <a:solidFill>
                            <a:srgbClr val="32BEB7"/>
                          </a:solidFill>
                          <a:latin typeface="Montserrat"/>
                          <a:ea typeface="Montserrat"/>
                          <a:cs typeface="Montserrat"/>
                          <a:sym typeface="Montserrat"/>
                          <a:hlinkClick r:id="rId6">
                            <a:extLst>
                              <a:ext uri="{A12FA001-AC4F-418D-AE19-62706E023703}">
                                <ahyp:hlinkClr val="tx"/>
                              </a:ext>
                            </a:extLst>
                          </a:hlinkClick>
                        </a:rPr>
                        <a:t>https://www.fns.usda.gov/summer/sitefinder</a:t>
                      </a:r>
                      <a:r>
                        <a:rPr lang="en" sz="1000">
                          <a:solidFill>
                            <a:srgbClr val="32BEB7"/>
                          </a:solidFill>
                          <a:latin typeface="Montserrat"/>
                          <a:ea typeface="Montserrat"/>
                          <a:cs typeface="Montserrat"/>
                          <a:sym typeface="Montserrat"/>
                        </a:rPr>
                        <a:t> </a:t>
                      </a:r>
                      <a:endParaRPr sz="1000">
                        <a:solidFill>
                          <a:srgbClr val="32BEB7"/>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12550">
                <a:tc>
                  <a:txBody>
                    <a:bodyPr/>
                    <a:lstStyle/>
                    <a:p>
                      <a:pPr indent="0" lvl="0" marL="0" rtl="0" algn="l">
                        <a:lnSpc>
                          <a:spcPct val="100000"/>
                        </a:lnSpc>
                        <a:spcBef>
                          <a:spcPts val="1800"/>
                        </a:spcBef>
                        <a:spcAft>
                          <a:spcPts val="400"/>
                        </a:spcAft>
                        <a:buNone/>
                      </a:pPr>
                      <a:r>
                        <a:rPr b="1" lang="en" sz="1000">
                          <a:solidFill>
                            <a:schemeClr val="dk1"/>
                          </a:solidFill>
                          <a:latin typeface="Montserrat"/>
                          <a:ea typeface="Montserrat"/>
                          <a:cs typeface="Montserrat"/>
                          <a:sym typeface="Montserrat"/>
                        </a:rPr>
                        <a:t>Summer Grocery Benefit for Kids</a:t>
                      </a:r>
                      <a:r>
                        <a:rPr lang="en" sz="1000">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This food program provides families $40 per month</a:t>
                      </a:r>
                      <a:r>
                        <a:rPr lang="en" sz="1000">
                          <a:solidFill>
                            <a:schemeClr val="dk1"/>
                          </a:solidFill>
                          <a:latin typeface="Montserrat"/>
                          <a:ea typeface="Montserrat"/>
                          <a:cs typeface="Montserrat"/>
                          <a:sym typeface="Montserrat"/>
                        </a:rPr>
                        <a:t> for food in June, July, and August (up to $120 total/month/child) when children do not have access to school meals.</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Most children who qualify for free or reduced-price school meals through a school meal application or Universal Benefits Application, or get CalFresh, CalWORKs, and/or Medi-Cal, are automatically enrolled. Children in foster care, experiencing homelessness, attending Head Start, and/or are considered a runaway are also categorically eligible and are automatically enrolled. Some children may need to sign up. Participating in SUN Bucks does not affect a family’s immigration status.</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Children who are not automatically enrolled may still be eligible for SUN Bucks. To qualify, a child’s household must meet certain income limits and other requirements. Apply directly to the agency that administers SUN Bucks in your state, Tribe, or territory.</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SUN Bucks helpline is available at (877) 328-9677</a:t>
                      </a:r>
                      <a:endParaRPr sz="10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32" name="Google Shape;132;p20"/>
          <p:cNvSpPr/>
          <p:nvPr/>
        </p:nvSpPr>
        <p:spPr>
          <a:xfrm>
            <a:off x="0" y="267425"/>
            <a:ext cx="7772400" cy="817200"/>
          </a:xfrm>
          <a:prstGeom prst="rect">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ontserrat"/>
              <a:ea typeface="Montserrat"/>
              <a:cs typeface="Montserrat"/>
              <a:sym typeface="Montserrat"/>
            </a:endParaRPr>
          </a:p>
        </p:txBody>
      </p:sp>
      <p:sp>
        <p:nvSpPr>
          <p:cNvPr id="133" name="Google Shape;133;p20"/>
          <p:cNvSpPr txBox="1"/>
          <p:nvPr/>
        </p:nvSpPr>
        <p:spPr>
          <a:xfrm>
            <a:off x="208025" y="306575"/>
            <a:ext cx="7101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Montserrat"/>
                <a:ea typeface="Montserrat"/>
                <a:cs typeface="Montserrat"/>
                <a:sym typeface="Montserrat"/>
              </a:rPr>
              <a:t>Food is Medicine State and Federal Benefits: </a:t>
            </a:r>
            <a:endParaRPr b="1" sz="1800">
              <a:solidFill>
                <a:schemeClr val="lt1"/>
              </a:solidFill>
              <a:latin typeface="Montserrat"/>
              <a:ea typeface="Montserrat"/>
              <a:cs typeface="Montserrat"/>
              <a:sym typeface="Montserrat"/>
            </a:endParaRPr>
          </a:p>
          <a:p>
            <a:pPr indent="0" lvl="0" marL="0" rtl="0" algn="l">
              <a:spcBef>
                <a:spcPts val="0"/>
              </a:spcBef>
              <a:spcAft>
                <a:spcPts val="0"/>
              </a:spcAft>
              <a:buNone/>
            </a:pPr>
            <a:r>
              <a:rPr b="1" i="1" lang="en" sz="1800">
                <a:solidFill>
                  <a:srgbClr val="0E4E9B"/>
                </a:solidFill>
                <a:latin typeface="Montserrat"/>
                <a:ea typeface="Montserrat"/>
                <a:cs typeface="Montserrat"/>
                <a:sym typeface="Montserrat"/>
              </a:rPr>
              <a:t>Enrollment and Eligibility </a:t>
            </a:r>
            <a:endParaRPr b="1" i="1" sz="1800">
              <a:solidFill>
                <a:srgbClr val="0E4E9B"/>
              </a:solidFill>
              <a:latin typeface="Montserrat"/>
              <a:ea typeface="Montserrat"/>
              <a:cs typeface="Montserrat"/>
              <a:sym typeface="Montserrat"/>
            </a:endParaRPr>
          </a:p>
        </p:txBody>
      </p:sp>
      <p:sp>
        <p:nvSpPr>
          <p:cNvPr id="134" name="Google Shape;134;p20"/>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8" name="Shape 138"/>
        <p:cNvGrpSpPr/>
        <p:nvPr/>
      </p:nvGrpSpPr>
      <p:grpSpPr>
        <a:xfrm>
          <a:off x="0" y="0"/>
          <a:ext cx="0" cy="0"/>
          <a:chOff x="0" y="0"/>
          <a:chExt cx="0" cy="0"/>
        </a:xfrm>
      </p:grpSpPr>
      <p:sp>
        <p:nvSpPr>
          <p:cNvPr id="139" name="Google Shape;139;p21"/>
          <p:cNvSpPr txBox="1"/>
          <p:nvPr/>
        </p:nvSpPr>
        <p:spPr>
          <a:xfrm>
            <a:off x="1752600" y="157175"/>
            <a:ext cx="274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aphicFrame>
        <p:nvGraphicFramePr>
          <p:cNvPr id="140" name="Google Shape;140;p21"/>
          <p:cNvGraphicFramePr/>
          <p:nvPr/>
        </p:nvGraphicFramePr>
        <p:xfrm>
          <a:off x="208013" y="1259000"/>
          <a:ext cx="3000000" cy="3000000"/>
        </p:xfrm>
        <a:graphic>
          <a:graphicData uri="http://schemas.openxmlformats.org/drawingml/2006/table">
            <a:tbl>
              <a:tblPr>
                <a:noFill/>
                <a:tableStyleId>{6093FA95-5003-429E-9D9F-627108F39473}</a:tableStyleId>
              </a:tblPr>
              <a:tblGrid>
                <a:gridCol w="1359900"/>
                <a:gridCol w="2318275"/>
                <a:gridCol w="2298225"/>
                <a:gridCol w="443025"/>
                <a:gridCol w="904400"/>
              </a:tblGrid>
              <a:tr h="519600">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Organization or Tool</a:t>
                      </a:r>
                      <a:endParaRPr b="1" sz="1200">
                        <a:solidFill>
                          <a:schemeClr val="lt1"/>
                        </a:solidFill>
                        <a:latin typeface="Montserrat"/>
                        <a:ea typeface="Montserrat"/>
                        <a:cs typeface="Montserrat"/>
                        <a:sym typeface="Montserrat"/>
                      </a:endParaRPr>
                    </a:p>
                  </a:txBody>
                  <a:tcPr marT="91425" marB="91425" marR="91425" marL="91425">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About</a:t>
                      </a:r>
                      <a:endParaRPr b="1" sz="1200">
                        <a:solidFill>
                          <a:schemeClr val="lt1"/>
                        </a:solidFill>
                        <a:latin typeface="Montserrat"/>
                        <a:ea typeface="Montserrat"/>
                        <a:cs typeface="Montserrat"/>
                        <a:sym typeface="Montserrat"/>
                      </a:endParaRPr>
                    </a:p>
                  </a:txBody>
                  <a:tcPr marT="91425" marB="91425" marR="91425" marL="91425">
                    <a:solidFill>
                      <a:srgbClr val="155E97"/>
                    </a:solidFill>
                  </a:tcPr>
                </a:tc>
                <a:tc>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How can this tool support you?</a:t>
                      </a:r>
                      <a:endParaRPr b="1" sz="1200">
                        <a:solidFill>
                          <a:schemeClr val="lt1"/>
                        </a:solidFill>
                        <a:latin typeface="Montserrat"/>
                        <a:ea typeface="Montserrat"/>
                        <a:cs typeface="Montserrat"/>
                        <a:sym typeface="Montserrat"/>
                      </a:endParaRPr>
                    </a:p>
                  </a:txBody>
                  <a:tcPr marT="91425" marB="91425" marR="91425" marL="91425">
                    <a:solidFill>
                      <a:srgbClr val="155E97"/>
                    </a:solidFill>
                  </a:tcPr>
                </a:tc>
                <a:tc gridSpan="2">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Contact Information</a:t>
                      </a:r>
                      <a:endParaRPr b="1" sz="1200">
                        <a:solidFill>
                          <a:schemeClr val="lt1"/>
                        </a:solidFill>
                        <a:latin typeface="Montserrat"/>
                        <a:ea typeface="Montserrat"/>
                        <a:cs typeface="Montserrat"/>
                        <a:sym typeface="Montserrat"/>
                      </a:endParaRPr>
                    </a:p>
                  </a:txBody>
                  <a:tcPr marT="91425" marB="91425" marR="91425" marL="91425">
                    <a:solidFill>
                      <a:srgbClr val="155E97"/>
                    </a:solidFill>
                  </a:tcPr>
                </a:tc>
                <a:tc hMerge="1"/>
              </a:tr>
              <a:tr h="1717750">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211</a:t>
                      </a:r>
                      <a:endParaRPr sz="11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United Way’s national resource database</a:t>
                      </a:r>
                      <a:endParaRPr sz="11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211 connects you to community resources in your area like food assistance, housing, healthcare, transportation, and more.</a:t>
                      </a:r>
                      <a:endParaRPr sz="1100">
                        <a:solidFill>
                          <a:schemeClr val="dk1"/>
                        </a:solidFill>
                        <a:latin typeface="Montserrat"/>
                        <a:ea typeface="Montserrat"/>
                        <a:cs typeface="Montserrat"/>
                        <a:sym typeface="Montserrat"/>
                      </a:endParaRPr>
                    </a:p>
                  </a:txBody>
                  <a:tcPr marT="91425" marB="91425" marR="91425" marL="91425"/>
                </a:tc>
                <a:tc gridSpan="2">
                  <a:txBody>
                    <a:bodyPr/>
                    <a:lstStyle/>
                    <a:p>
                      <a:pPr indent="0" lvl="0" marL="0" rtl="0" algn="l">
                        <a:lnSpc>
                          <a:spcPct val="100000"/>
                        </a:lnSpc>
                        <a:spcBef>
                          <a:spcPts val="0"/>
                        </a:spcBef>
                        <a:spcAft>
                          <a:spcPts val="0"/>
                        </a:spcAft>
                        <a:buNone/>
                      </a:pPr>
                      <a:r>
                        <a:rPr lang="en" sz="1100">
                          <a:latin typeface="Montserrat"/>
                          <a:ea typeface="Montserrat"/>
                          <a:cs typeface="Montserrat"/>
                          <a:sym typeface="Montserrat"/>
                        </a:rPr>
                        <a:t>You can dial 211 or send a text to get quick access to services or information. It’s available 24/7 and is free to use.</a:t>
                      </a:r>
                      <a:endParaRPr sz="1100">
                        <a:latin typeface="Montserrat"/>
                        <a:ea typeface="Montserrat"/>
                        <a:cs typeface="Montserrat"/>
                        <a:sym typeface="Montserrat"/>
                      </a:endParaRPr>
                    </a:p>
                    <a:p>
                      <a:pPr indent="0" lvl="0" marL="0" rtl="0" algn="l">
                        <a:lnSpc>
                          <a:spcPct val="100000"/>
                        </a:lnSpc>
                        <a:spcBef>
                          <a:spcPts val="0"/>
                        </a:spcBef>
                        <a:spcAft>
                          <a:spcPts val="0"/>
                        </a:spcAft>
                        <a:buNone/>
                      </a:pPr>
                      <a:r>
                        <a:rPr lang="en" sz="1100" u="sng">
                          <a:solidFill>
                            <a:srgbClr val="32BEB7"/>
                          </a:solidFill>
                          <a:latin typeface="Montserrat"/>
                          <a:ea typeface="Montserrat"/>
                          <a:cs typeface="Montserrat"/>
                          <a:sym typeface="Montserrat"/>
                          <a:hlinkClick r:id="rId3">
                            <a:extLst>
                              <a:ext uri="{A12FA001-AC4F-418D-AE19-62706E023703}">
                                <ahyp:hlinkClr val="tx"/>
                              </a:ext>
                            </a:extLst>
                          </a:hlinkClick>
                        </a:rPr>
                        <a:t>https://www.unitedwaysca.org</a:t>
                      </a:r>
                      <a:endParaRPr sz="1100" u="sng">
                        <a:solidFill>
                          <a:srgbClr val="32BEB7"/>
                        </a:solidFill>
                        <a:latin typeface="Montserrat"/>
                        <a:ea typeface="Montserrat"/>
                        <a:cs typeface="Montserrat"/>
                        <a:sym typeface="Montserrat"/>
                      </a:endParaRPr>
                    </a:p>
                  </a:txBody>
                  <a:tcPr marT="91425" marB="91425" marR="91425" marL="91425"/>
                </a:tc>
                <a:tc hMerge="1"/>
              </a:tr>
              <a:tr h="1717750">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Food is Medicine </a:t>
                      </a:r>
                      <a:r>
                        <a:rPr lang="en" sz="1100">
                          <a:solidFill>
                            <a:schemeClr val="dk1"/>
                          </a:solidFill>
                          <a:latin typeface="Montserrat"/>
                          <a:ea typeface="Montserrat"/>
                          <a:cs typeface="Montserrat"/>
                          <a:sym typeface="Montserrat"/>
                        </a:rPr>
                        <a:t>Coalition</a:t>
                      </a:r>
                      <a:endParaRPr sz="11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The Food is Medicine Coalition (FIMC) is a national coalition of nonprofit organizations that provide medically tailored meals (MTMs) and groceries (MTGs), medical nutrition therapy and nutrition counseling and education to people in communities across the country.</a:t>
                      </a:r>
                      <a:endParaRPr sz="11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The national FIM coalition can connect you to a Nationwide Network of Agencies  connecting you with nonprofit organizations across the country that provide FIM services.</a:t>
                      </a:r>
                      <a:endParaRPr sz="1100">
                        <a:solidFill>
                          <a:schemeClr val="dk1"/>
                        </a:solidFill>
                        <a:latin typeface="Montserrat"/>
                        <a:ea typeface="Montserrat"/>
                        <a:cs typeface="Montserrat"/>
                        <a:sym typeface="Montserrat"/>
                      </a:endParaRPr>
                    </a:p>
                  </a:txBody>
                  <a:tcPr marT="91425" marB="91425" marR="91425" marL="91425"/>
                </a:tc>
                <a:tc gridSpan="2">
                  <a:txBody>
                    <a:bodyPr/>
                    <a:lstStyle/>
                    <a:p>
                      <a:pPr indent="0" lvl="0" marL="0" rtl="0" algn="l">
                        <a:lnSpc>
                          <a:spcPct val="100000"/>
                        </a:lnSpc>
                        <a:spcBef>
                          <a:spcPts val="0"/>
                        </a:spcBef>
                        <a:spcAft>
                          <a:spcPts val="0"/>
                        </a:spcAft>
                        <a:buNone/>
                      </a:pPr>
                      <a:r>
                        <a:rPr lang="en" sz="1100">
                          <a:latin typeface="Montserrat"/>
                          <a:ea typeface="Montserrat"/>
                          <a:cs typeface="Montserrat"/>
                          <a:sym typeface="Montserrat"/>
                        </a:rPr>
                        <a:t>Find a FIMC </a:t>
                      </a:r>
                      <a:r>
                        <a:rPr lang="en" sz="1100">
                          <a:latin typeface="Montserrat"/>
                          <a:ea typeface="Montserrat"/>
                          <a:cs typeface="Montserrat"/>
                          <a:sym typeface="Montserrat"/>
                        </a:rPr>
                        <a:t>agency</a:t>
                      </a:r>
                      <a:r>
                        <a:rPr lang="en" sz="1100">
                          <a:latin typeface="Montserrat"/>
                          <a:ea typeface="Montserrat"/>
                          <a:cs typeface="Montserrat"/>
                          <a:sym typeface="Montserrat"/>
                        </a:rPr>
                        <a:t>: </a:t>
                      </a:r>
                      <a:r>
                        <a:rPr lang="en" sz="1100" u="sng">
                          <a:solidFill>
                            <a:srgbClr val="32BEB7"/>
                          </a:solidFill>
                          <a:latin typeface="Montserrat"/>
                          <a:ea typeface="Montserrat"/>
                          <a:cs typeface="Montserrat"/>
                          <a:sym typeface="Montserrat"/>
                          <a:hlinkClick r:id="rId4">
                            <a:extLst>
                              <a:ext uri="{A12FA001-AC4F-418D-AE19-62706E023703}">
                                <ahyp:hlinkClr val="tx"/>
                              </a:ext>
                            </a:extLst>
                          </a:hlinkClick>
                        </a:rPr>
                        <a:t>https://fimcoalition.org/find-agency/</a:t>
                      </a:r>
                      <a:r>
                        <a:rPr lang="en" sz="1100" u="sng">
                          <a:solidFill>
                            <a:srgbClr val="32BEB7"/>
                          </a:solidFill>
                          <a:latin typeface="Montserrat"/>
                          <a:ea typeface="Montserrat"/>
                          <a:cs typeface="Montserrat"/>
                          <a:sym typeface="Montserrat"/>
                        </a:rPr>
                        <a:t> </a:t>
                      </a:r>
                      <a:endParaRPr sz="1100" u="sng">
                        <a:solidFill>
                          <a:srgbClr val="32BEB7"/>
                        </a:solidFill>
                        <a:latin typeface="Montserrat"/>
                        <a:ea typeface="Montserrat"/>
                        <a:cs typeface="Montserrat"/>
                        <a:sym typeface="Montserrat"/>
                      </a:endParaRPr>
                    </a:p>
                  </a:txBody>
                  <a:tcPr marT="91425" marB="91425" marR="91425" marL="91425"/>
                </a:tc>
                <a:tc hMerge="1"/>
              </a:tr>
              <a:tr h="1602175">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California Food is Medicine Coalition</a:t>
                      </a:r>
                      <a:endParaRPr sz="11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The California Food is Medicine Coalition is the leading coalition of medically tailored meal providers for low-income Californians with chronic or severe illnesses.</a:t>
                      </a:r>
                      <a:endParaRPr sz="11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The</a:t>
                      </a:r>
                      <a:r>
                        <a:rPr lang="en" sz="1100">
                          <a:solidFill>
                            <a:schemeClr val="dk1"/>
                          </a:solidFill>
                          <a:latin typeface="Montserrat"/>
                          <a:ea typeface="Montserrat"/>
                          <a:cs typeface="Montserrat"/>
                          <a:sym typeface="Montserrat"/>
                        </a:rPr>
                        <a:t> Coalition provides you with guidance for identifying services, while CalFIMC itself doesn’t directly sign people up for services, it connects you with healthcare providers and health plans to get you referred to FIM services if you qualify.</a:t>
                      </a:r>
                      <a:endParaRPr sz="1100">
                        <a:solidFill>
                          <a:schemeClr val="dk1"/>
                        </a:solidFill>
                        <a:latin typeface="Montserrat"/>
                        <a:ea typeface="Montserrat"/>
                        <a:cs typeface="Montserrat"/>
                        <a:sym typeface="Montserrat"/>
                      </a:endParaRPr>
                    </a:p>
                  </a:txBody>
                  <a:tcPr marT="91425" marB="91425" marR="91425" marL="91425"/>
                </a:tc>
                <a:tc gridSpan="2">
                  <a:txBody>
                    <a:bodyPr/>
                    <a:lstStyle/>
                    <a:p>
                      <a:pPr indent="0" lvl="0" marL="0" rtl="0" algn="l">
                        <a:lnSpc>
                          <a:spcPct val="100000"/>
                        </a:lnSpc>
                        <a:spcBef>
                          <a:spcPts val="0"/>
                        </a:spcBef>
                        <a:spcAft>
                          <a:spcPts val="0"/>
                        </a:spcAft>
                        <a:buNone/>
                      </a:pPr>
                      <a:r>
                        <a:rPr lang="en" sz="1100">
                          <a:latin typeface="Montserrat"/>
                          <a:ea typeface="Montserrat"/>
                          <a:cs typeface="Montserrat"/>
                          <a:sym typeface="Montserrat"/>
                        </a:rPr>
                        <a:t>Find a member agency: </a:t>
                      </a:r>
                      <a:r>
                        <a:rPr lang="en" sz="1100" u="sng">
                          <a:solidFill>
                            <a:srgbClr val="32BEB7"/>
                          </a:solidFill>
                          <a:latin typeface="Montserrat"/>
                          <a:ea typeface="Montserrat"/>
                          <a:cs typeface="Montserrat"/>
                          <a:sym typeface="Montserrat"/>
                          <a:hlinkClick r:id="rId5">
                            <a:extLst>
                              <a:ext uri="{A12FA001-AC4F-418D-AE19-62706E023703}">
                                <ahyp:hlinkClr val="tx"/>
                              </a:ext>
                            </a:extLst>
                          </a:hlinkClick>
                        </a:rPr>
                        <a:t>https://www.calfimc.org/member-agencies-1</a:t>
                      </a:r>
                      <a:r>
                        <a:rPr lang="en" sz="1100" u="sng">
                          <a:solidFill>
                            <a:srgbClr val="32BEB7"/>
                          </a:solidFill>
                          <a:latin typeface="Montserrat"/>
                          <a:ea typeface="Montserrat"/>
                          <a:cs typeface="Montserrat"/>
                          <a:sym typeface="Montserrat"/>
                        </a:rPr>
                        <a:t> </a:t>
                      </a:r>
                      <a:endParaRPr sz="1100" u="sng">
                        <a:solidFill>
                          <a:srgbClr val="32BEB7"/>
                        </a:solidFill>
                        <a:latin typeface="Montserrat"/>
                        <a:ea typeface="Montserrat"/>
                        <a:cs typeface="Montserrat"/>
                        <a:sym typeface="Montserrat"/>
                      </a:endParaRPr>
                    </a:p>
                  </a:txBody>
                  <a:tcPr marT="91425" marB="91425" marR="91425" marL="91425"/>
                </a:tc>
                <a:tc hMerge="1"/>
              </a:tr>
              <a:tr h="1408000">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AAFP Foundation EveryONE Project's Neighborhood Navigator</a:t>
                      </a:r>
                      <a:endParaRPr sz="1100">
                        <a:solidFill>
                          <a:schemeClr val="dk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solidFill>
                            <a:schemeClr val="dk1"/>
                          </a:solidFill>
                          <a:latin typeface="Montserrat"/>
                          <a:ea typeface="Montserrat"/>
                          <a:cs typeface="Montserrat"/>
                          <a:sym typeface="Montserrat"/>
                        </a:rPr>
                        <a:t>An interactive online tool that connects you to community resources and programs in your neighborhood. </a:t>
                      </a:r>
                      <a:endParaRPr sz="1100">
                        <a:solidFill>
                          <a:schemeClr val="dk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100">
                          <a:solidFill>
                            <a:schemeClr val="dk1"/>
                          </a:solidFill>
                          <a:latin typeface="Montserrat"/>
                          <a:ea typeface="Montserrat"/>
                          <a:cs typeface="Montserrat"/>
                          <a:sym typeface="Montserrat"/>
                        </a:rPr>
                        <a:t>The Neighborhood Navigator is an online tool that helps you find local community resources and services in your area ike food programs, housing support, healthcare, and more. </a:t>
                      </a:r>
                      <a:endParaRPr sz="1100">
                        <a:solidFill>
                          <a:schemeClr val="dk1"/>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Find services nearby: You can search for services by your zip code.</a:t>
                      </a:r>
                      <a:br>
                        <a:rPr lang="en" sz="1100">
                          <a:solidFill>
                            <a:schemeClr val="dk1"/>
                          </a:solidFill>
                          <a:latin typeface="Montserrat"/>
                          <a:ea typeface="Montserrat"/>
                          <a:cs typeface="Montserrat"/>
                          <a:sym typeface="Montserrat"/>
                        </a:rPr>
                      </a:br>
                      <a:endParaRPr sz="1100">
                        <a:latin typeface="Montserrat"/>
                        <a:ea typeface="Montserrat"/>
                        <a:cs typeface="Montserrat"/>
                        <a:sym typeface="Montserrat"/>
                      </a:endParaRPr>
                    </a:p>
                    <a:p>
                      <a:pPr indent="0" lvl="0" marL="0" rtl="0" algn="l">
                        <a:lnSpc>
                          <a:spcPct val="100000"/>
                        </a:lnSpc>
                        <a:spcBef>
                          <a:spcPts val="0"/>
                        </a:spcBef>
                        <a:spcAft>
                          <a:spcPts val="0"/>
                        </a:spcAft>
                        <a:buNone/>
                      </a:pPr>
                      <a:r>
                        <a:rPr lang="en" sz="1100" u="sng">
                          <a:solidFill>
                            <a:schemeClr val="hlink"/>
                          </a:solidFill>
                          <a:latin typeface="Montserrat"/>
                          <a:ea typeface="Montserrat"/>
                          <a:cs typeface="Montserrat"/>
                          <a:sym typeface="Montserrat"/>
                          <a:hlinkClick r:id="rId6"/>
                        </a:rPr>
                        <a:t>https://navigator.aafp.org/</a:t>
                      </a:r>
                      <a:endParaRPr sz="1100" u="sng">
                        <a:solidFill>
                          <a:srgbClr val="32BEB7"/>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hMerge="1"/>
              </a:tr>
              <a:tr h="693825">
                <a:tc>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[Name]</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[Details about the organization or tool]</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i="1" lang="en" sz="1100">
                          <a:solidFill>
                            <a:schemeClr val="dk1"/>
                          </a:solidFill>
                          <a:latin typeface="Montserrat"/>
                          <a:ea typeface="Montserrat"/>
                          <a:cs typeface="Montserrat"/>
                          <a:sym typeface="Montserrat"/>
                        </a:rPr>
                        <a:t>[Services provided by the organization or tool]</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l">
                        <a:lnSpc>
                          <a:spcPct val="100000"/>
                        </a:lnSpc>
                        <a:spcBef>
                          <a:spcPts val="0"/>
                        </a:spcBef>
                        <a:spcAft>
                          <a:spcPts val="0"/>
                        </a:spcAft>
                        <a:buNone/>
                      </a:pPr>
                      <a:r>
                        <a:rPr i="1" lang="en" sz="1100">
                          <a:solidFill>
                            <a:schemeClr val="dk1"/>
                          </a:solidFill>
                          <a:latin typeface="Montserrat"/>
                          <a:ea typeface="Montserrat"/>
                          <a:cs typeface="Montserrat"/>
                          <a:sym typeface="Montserrat"/>
                        </a:rPr>
                        <a:t>[Link to website, address, phone, etc.]</a:t>
                      </a:r>
                      <a:endParaRPr i="1"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141" name="Google Shape;141;p21"/>
          <p:cNvSpPr txBox="1"/>
          <p:nvPr>
            <p:ph idx="12" type="sldNum"/>
          </p:nvPr>
        </p:nvSpPr>
        <p:spPr>
          <a:xfrm>
            <a:off x="7125389" y="93477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2" name="Google Shape;142;p21"/>
          <p:cNvSpPr/>
          <p:nvPr/>
        </p:nvSpPr>
        <p:spPr>
          <a:xfrm>
            <a:off x="0" y="267425"/>
            <a:ext cx="7772400" cy="817200"/>
          </a:xfrm>
          <a:prstGeom prst="rect">
            <a:avLst/>
          </a:prstGeom>
          <a:solidFill>
            <a:srgbClr val="32BE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ontserrat"/>
              <a:ea typeface="Montserrat"/>
              <a:cs typeface="Montserrat"/>
              <a:sym typeface="Montserrat"/>
            </a:endParaRPr>
          </a:p>
        </p:txBody>
      </p:sp>
      <p:sp>
        <p:nvSpPr>
          <p:cNvPr id="143" name="Google Shape;143;p21"/>
          <p:cNvSpPr txBox="1"/>
          <p:nvPr/>
        </p:nvSpPr>
        <p:spPr>
          <a:xfrm>
            <a:off x="208025" y="306575"/>
            <a:ext cx="7383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Montserrat"/>
                <a:ea typeface="Montserrat"/>
                <a:cs typeface="Montserrat"/>
                <a:sym typeface="Montserrat"/>
              </a:rPr>
              <a:t>Food is Medicine </a:t>
            </a:r>
            <a:endParaRPr b="1" sz="1800">
              <a:solidFill>
                <a:schemeClr val="lt1"/>
              </a:solidFill>
              <a:latin typeface="Montserrat"/>
              <a:ea typeface="Montserrat"/>
              <a:cs typeface="Montserrat"/>
              <a:sym typeface="Montserrat"/>
            </a:endParaRPr>
          </a:p>
          <a:p>
            <a:pPr indent="0" lvl="0" marL="0" rtl="0" algn="l">
              <a:spcBef>
                <a:spcPts val="0"/>
              </a:spcBef>
              <a:spcAft>
                <a:spcPts val="0"/>
              </a:spcAft>
              <a:buNone/>
            </a:pPr>
            <a:r>
              <a:rPr b="1" i="1" lang="en" sz="1800">
                <a:solidFill>
                  <a:srgbClr val="0E4E9B"/>
                </a:solidFill>
                <a:latin typeface="Montserrat"/>
                <a:ea typeface="Montserrat"/>
                <a:cs typeface="Montserrat"/>
                <a:sym typeface="Montserrat"/>
              </a:rPr>
              <a:t>Find </a:t>
            </a:r>
            <a:r>
              <a:rPr b="1" i="1" lang="en" sz="1800">
                <a:solidFill>
                  <a:srgbClr val="0E4E9B"/>
                </a:solidFill>
                <a:latin typeface="Montserrat"/>
                <a:ea typeface="Montserrat"/>
                <a:cs typeface="Montserrat"/>
                <a:sym typeface="Montserrat"/>
              </a:rPr>
              <a:t>Local Community Based Organizations or Resources</a:t>
            </a:r>
            <a:endParaRPr b="1" i="1" sz="1800">
              <a:solidFill>
                <a:srgbClr val="0E4E9B"/>
              </a:solidFill>
              <a:latin typeface="Montserrat"/>
              <a:ea typeface="Montserrat"/>
              <a:cs typeface="Montserrat"/>
              <a:sym typeface="Montserrat"/>
            </a:endParaRPr>
          </a:p>
        </p:txBody>
      </p:sp>
      <p:sp>
        <p:nvSpPr>
          <p:cNvPr id="144" name="Google Shape;144;p21"/>
          <p:cNvSpPr txBox="1"/>
          <p:nvPr/>
        </p:nvSpPr>
        <p:spPr>
          <a:xfrm>
            <a:off x="0" y="97353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Proxima Nova"/>
                <a:ea typeface="Proxima Nova"/>
                <a:cs typeface="Proxima Nova"/>
                <a:sym typeface="Proxima Nova"/>
              </a:rPr>
              <a:t>© HealthBegins 2025. All rights reserved.</a:t>
            </a:r>
            <a:endParaRPr sz="900">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D92F40C85844590F11EAB2DB5FFE5" ma:contentTypeVersion="3" ma:contentTypeDescription="Create a new document." ma:contentTypeScope="" ma:versionID="0cdc86a4aa78c98df4e5d451d987ae6e">
  <xsd:schema xmlns:xsd="http://www.w3.org/2001/XMLSchema" xmlns:xs="http://www.w3.org/2001/XMLSchema" xmlns:p="http://schemas.microsoft.com/office/2006/metadata/properties" xmlns:ns2="1b1cf268-58bb-48fe-bf8a-21ecc746e402" targetNamespace="http://schemas.microsoft.com/office/2006/metadata/properties" ma:root="true" ma:fieldsID="ffd667dea6bfc64fe04c2dd215fa232e" ns2:_="">
    <xsd:import namespace="1b1cf268-58bb-48fe-bf8a-21ecc746e402"/>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cf268-58bb-48fe-bf8a-21ecc746e4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5DAA83-A35E-4F31-BEC9-5939BF0FB288}"/>
</file>

<file path=customXml/itemProps2.xml><?xml version="1.0" encoding="utf-8"?>
<ds:datastoreItem xmlns:ds="http://schemas.openxmlformats.org/officeDocument/2006/customXml" ds:itemID="{22D08A52-187D-482E-8F3E-65B142F5A764}"/>
</file>

<file path=customXml/itemProps3.xml><?xml version="1.0" encoding="utf-8"?>
<ds:datastoreItem xmlns:ds="http://schemas.openxmlformats.org/officeDocument/2006/customXml" ds:itemID="{AF6B80DC-9D81-4B1C-8900-FE1F79210C9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0x0101005B6D92F40C85844590F11EAB2DB5FFE5</vt:lpwstr>
  </property>
  <property fmtid="{D5CDD505-2E9C-101B-9397-08002B2CF9AE}" pid="3" name="Order">
    <vt:r8>3296800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